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sldIdLst>
    <p:sldId id="434" r:id="rId2"/>
    <p:sldId id="435" r:id="rId3"/>
    <p:sldId id="436" r:id="rId4"/>
    <p:sldId id="437" r:id="rId5"/>
    <p:sldId id="438" r:id="rId6"/>
    <p:sldId id="439" r:id="rId7"/>
    <p:sldId id="440" r:id="rId8"/>
    <p:sldId id="441" r:id="rId9"/>
    <p:sldId id="442" r:id="rId10"/>
    <p:sldId id="443" r:id="rId11"/>
    <p:sldId id="444"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485" r:id="rId32"/>
    <p:sldId id="486" r:id="rId33"/>
    <p:sldId id="487" r:id="rId34"/>
    <p:sldId id="488" r:id="rId35"/>
    <p:sldId id="489" r:id="rId36"/>
    <p:sldId id="490" r:id="rId37"/>
    <p:sldId id="491" r:id="rId38"/>
    <p:sldId id="492" r:id="rId39"/>
    <p:sldId id="493" r:id="rId40"/>
    <p:sldId id="494" r:id="rId41"/>
    <p:sldId id="495" r:id="rId42"/>
    <p:sldId id="496" r:id="rId43"/>
    <p:sldId id="497" r:id="rId44"/>
    <p:sldId id="498" r:id="rId45"/>
    <p:sldId id="499" r:id="rId46"/>
    <p:sldId id="500" r:id="rId47"/>
    <p:sldId id="501" r:id="rId48"/>
    <p:sldId id="502" r:id="rId49"/>
    <p:sldId id="523" r:id="rId50"/>
    <p:sldId id="504" r:id="rId51"/>
    <p:sldId id="506" r:id="rId52"/>
    <p:sldId id="507" r:id="rId53"/>
    <p:sldId id="508" r:id="rId54"/>
    <p:sldId id="509" r:id="rId55"/>
    <p:sldId id="510" r:id="rId56"/>
    <p:sldId id="511" r:id="rId57"/>
    <p:sldId id="512" r:id="rId58"/>
    <p:sldId id="513" r:id="rId59"/>
    <p:sldId id="514" r:id="rId60"/>
    <p:sldId id="515" r:id="rId61"/>
    <p:sldId id="516" r:id="rId62"/>
    <p:sldId id="517" r:id="rId63"/>
    <p:sldId id="518" r:id="rId64"/>
    <p:sldId id="519" r:id="rId65"/>
    <p:sldId id="520" r:id="rId66"/>
    <p:sldId id="521" r:id="rId67"/>
    <p:sldId id="522" r:id="rId68"/>
    <p:sldId id="445" r:id="rId69"/>
    <p:sldId id="446" r:id="rId70"/>
    <p:sldId id="447" r:id="rId71"/>
    <p:sldId id="448" r:id="rId72"/>
    <p:sldId id="449" r:id="rId73"/>
    <p:sldId id="450" r:id="rId74"/>
    <p:sldId id="451" r:id="rId75"/>
    <p:sldId id="452" r:id="rId76"/>
    <p:sldId id="453" r:id="rId77"/>
    <p:sldId id="454" r:id="rId78"/>
    <p:sldId id="455" r:id="rId79"/>
    <p:sldId id="456" r:id="rId80"/>
    <p:sldId id="457" r:id="rId81"/>
    <p:sldId id="458" r:id="rId82"/>
    <p:sldId id="459" r:id="rId83"/>
    <p:sldId id="460" r:id="rId84"/>
    <p:sldId id="461" r:id="rId85"/>
    <p:sldId id="462" r:id="rId86"/>
    <p:sldId id="463" r:id="rId87"/>
    <p:sldId id="464" r:id="rId88"/>
    <p:sldId id="465" r:id="rId89"/>
    <p:sldId id="349" r:id="rId90"/>
    <p:sldId id="350" r:id="rId91"/>
    <p:sldId id="351" r:id="rId92"/>
    <p:sldId id="352" r:id="rId93"/>
    <p:sldId id="353" r:id="rId94"/>
    <p:sldId id="354" r:id="rId95"/>
    <p:sldId id="355" r:id="rId96"/>
    <p:sldId id="524" r:id="rId97"/>
    <p:sldId id="525" r:id="rId98"/>
    <p:sldId id="526" r:id="rId99"/>
    <p:sldId id="527" r:id="rId100"/>
    <p:sldId id="528" r:id="rId101"/>
    <p:sldId id="529" r:id="rId102"/>
    <p:sldId id="530" r:id="rId103"/>
    <p:sldId id="531" r:id="rId104"/>
    <p:sldId id="532" r:id="rId105"/>
    <p:sldId id="533" r:id="rId106"/>
    <p:sldId id="534" r:id="rId107"/>
    <p:sldId id="535" r:id="rId108"/>
    <p:sldId id="356" r:id="rId109"/>
    <p:sldId id="357" r:id="rId110"/>
    <p:sldId id="536" r:id="rId111"/>
    <p:sldId id="537" r:id="rId112"/>
    <p:sldId id="538" r:id="rId113"/>
    <p:sldId id="539" r:id="rId114"/>
    <p:sldId id="540" r:id="rId115"/>
    <p:sldId id="541" r:id="rId116"/>
    <p:sldId id="542" r:id="rId117"/>
    <p:sldId id="543" r:id="rId118"/>
    <p:sldId id="544" r:id="rId119"/>
    <p:sldId id="545" r:id="rId120"/>
    <p:sldId id="546" r:id="rId121"/>
    <p:sldId id="547" r:id="rId122"/>
    <p:sldId id="548" r:id="rId123"/>
    <p:sldId id="549" r:id="rId124"/>
    <p:sldId id="550" r:id="rId125"/>
    <p:sldId id="551" r:id="rId126"/>
    <p:sldId id="552" r:id="rId127"/>
    <p:sldId id="553" r:id="rId128"/>
    <p:sldId id="554" r:id="rId129"/>
    <p:sldId id="555" r:id="rId130"/>
    <p:sldId id="556" r:id="rId131"/>
    <p:sldId id="557" r:id="rId1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5" userDrawn="1">
          <p15:clr>
            <a:srgbClr val="A4A3A4"/>
          </p15:clr>
        </p15:guide>
        <p15:guide id="2" userDrawn="1">
          <p15:clr>
            <a:srgbClr val="A4A3A4"/>
          </p15:clr>
        </p15:guide>
        <p15:guide id="3" orient="horz" userDrawn="1">
          <p15:clr>
            <a:srgbClr val="A4A3A4"/>
          </p15:clr>
        </p15:guide>
        <p15:guide id="4"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guide orient="horz" pos="4315"/>
        <p:guide/>
        <p:guide orient="horz"/>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7A453-77A9-433B-8CDC-6BCE03DC101D}" type="datetimeFigureOut">
              <a:rPr lang="zh-CN" altLang="en-US" smtClean="0"/>
              <a:t>2021/3/28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DB45C-41B2-4DC0-8680-986C79D54796}" type="slidenum">
              <a:rPr lang="zh-CN" altLang="en-US" smtClean="0"/>
              <a:t>‹#›</a:t>
            </a:fld>
            <a:endParaRPr lang="zh-CN" altLang="en-US"/>
          </a:p>
        </p:txBody>
      </p:sp>
    </p:spTree>
    <p:extLst>
      <p:ext uri="{BB962C8B-B14F-4D97-AF65-F5344CB8AC3E}">
        <p14:creationId xmlns:p14="http://schemas.microsoft.com/office/powerpoint/2010/main" val="3099785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FA4C8F-9289-44A0-AF15-B7DF9D8B51BC}" type="slidenum">
              <a:rPr lang="zh-CN" altLang="en-US" smtClean="0"/>
              <a:t>83</a:t>
            </a:fld>
            <a:endParaRPr lang="zh-CN" altLang="en-US"/>
          </a:p>
        </p:txBody>
      </p:sp>
    </p:spTree>
    <p:extLst>
      <p:ext uri="{BB962C8B-B14F-4D97-AF65-F5344CB8AC3E}">
        <p14:creationId xmlns:p14="http://schemas.microsoft.com/office/powerpoint/2010/main" val="2617344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5AFAE-15E4-4357-95F6-A3961A810B9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1F0707E-7F69-4C4E-87A1-84AF89D55E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D0919C6-A2EB-4703-ABBB-DD4EE70F6450}"/>
              </a:ext>
            </a:extLst>
          </p:cNvPr>
          <p:cNvSpPr>
            <a:spLocks noGrp="1"/>
          </p:cNvSpPr>
          <p:nvPr>
            <p:ph type="dt" sz="half" idx="10"/>
          </p:nvPr>
        </p:nvSpPr>
        <p:spPr/>
        <p:txBody>
          <a:bodyPr/>
          <a:lstStyle/>
          <a:p>
            <a:fld id="{C2AD14DC-F71A-405A-852D-B0BC23D89C9F}" type="datetimeFigureOut">
              <a:rPr lang="zh-CN" altLang="en-US" smtClean="0"/>
              <a:t>2021/3/28</a:t>
            </a:fld>
            <a:endParaRPr lang="zh-CN" altLang="en-US"/>
          </a:p>
        </p:txBody>
      </p:sp>
      <p:sp>
        <p:nvSpPr>
          <p:cNvPr id="5" name="页脚占位符 4">
            <a:extLst>
              <a:ext uri="{FF2B5EF4-FFF2-40B4-BE49-F238E27FC236}">
                <a16:creationId xmlns:a16="http://schemas.microsoft.com/office/drawing/2014/main" id="{0AAB857C-9A67-40D9-8FC2-73849D57B9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A17DC6-B8E2-470A-9D0C-9AA8C1294D25}"/>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322460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AF517-3DC5-433C-81D5-0B73AED186C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B450D5A-4CC6-4DA3-9505-20E146093A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6BA6CF-8E8C-43C8-A5AD-B0EE44C4ED3D}"/>
              </a:ext>
            </a:extLst>
          </p:cNvPr>
          <p:cNvSpPr>
            <a:spLocks noGrp="1"/>
          </p:cNvSpPr>
          <p:nvPr>
            <p:ph type="dt" sz="half" idx="10"/>
          </p:nvPr>
        </p:nvSpPr>
        <p:spPr/>
        <p:txBody>
          <a:bodyPr/>
          <a:lstStyle/>
          <a:p>
            <a:fld id="{C2AD14DC-F71A-405A-852D-B0BC23D89C9F}" type="datetimeFigureOut">
              <a:rPr lang="zh-CN" altLang="en-US" smtClean="0"/>
              <a:t>2021/3/28</a:t>
            </a:fld>
            <a:endParaRPr lang="zh-CN" altLang="en-US"/>
          </a:p>
        </p:txBody>
      </p:sp>
      <p:sp>
        <p:nvSpPr>
          <p:cNvPr id="5" name="页脚占位符 4">
            <a:extLst>
              <a:ext uri="{FF2B5EF4-FFF2-40B4-BE49-F238E27FC236}">
                <a16:creationId xmlns:a16="http://schemas.microsoft.com/office/drawing/2014/main" id="{5C58A19D-3154-4AC8-9625-2169ACBA20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E7C337-C4CD-4AEC-A6ED-258AC9AC1A20}"/>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1125426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DE7D22-6E1B-4EDD-B50F-E5B124A4EB8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86F0920-D293-4D60-A83D-F417BEC73B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0AB18F-BD8A-4318-B531-1F6FB5F343A8}"/>
              </a:ext>
            </a:extLst>
          </p:cNvPr>
          <p:cNvSpPr>
            <a:spLocks noGrp="1"/>
          </p:cNvSpPr>
          <p:nvPr>
            <p:ph type="dt" sz="half" idx="10"/>
          </p:nvPr>
        </p:nvSpPr>
        <p:spPr/>
        <p:txBody>
          <a:bodyPr/>
          <a:lstStyle/>
          <a:p>
            <a:fld id="{C2AD14DC-F71A-405A-852D-B0BC23D89C9F}" type="datetimeFigureOut">
              <a:rPr lang="zh-CN" altLang="en-US" smtClean="0"/>
              <a:t>2021/3/28</a:t>
            </a:fld>
            <a:endParaRPr lang="zh-CN" altLang="en-US"/>
          </a:p>
        </p:txBody>
      </p:sp>
      <p:sp>
        <p:nvSpPr>
          <p:cNvPr id="5" name="页脚占位符 4">
            <a:extLst>
              <a:ext uri="{FF2B5EF4-FFF2-40B4-BE49-F238E27FC236}">
                <a16:creationId xmlns:a16="http://schemas.microsoft.com/office/drawing/2014/main" id="{C6081B40-10EF-4195-8339-99AA3BBEFA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878E12-903C-46D6-A558-297BB20C5C52}"/>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3464246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5FD67-080E-428F-AC1E-0FE869E4F5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5B3990-EC40-40F5-8B5F-38E7C1588B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A83078-38B9-4284-B843-0235562C643A}"/>
              </a:ext>
            </a:extLst>
          </p:cNvPr>
          <p:cNvSpPr>
            <a:spLocks noGrp="1"/>
          </p:cNvSpPr>
          <p:nvPr>
            <p:ph type="dt" sz="half" idx="10"/>
          </p:nvPr>
        </p:nvSpPr>
        <p:spPr/>
        <p:txBody>
          <a:bodyPr/>
          <a:lstStyle/>
          <a:p>
            <a:fld id="{C2AD14DC-F71A-405A-852D-B0BC23D89C9F}" type="datetimeFigureOut">
              <a:rPr lang="zh-CN" altLang="en-US" smtClean="0"/>
              <a:t>2021/3/28</a:t>
            </a:fld>
            <a:endParaRPr lang="zh-CN" altLang="en-US"/>
          </a:p>
        </p:txBody>
      </p:sp>
      <p:sp>
        <p:nvSpPr>
          <p:cNvPr id="5" name="页脚占位符 4">
            <a:extLst>
              <a:ext uri="{FF2B5EF4-FFF2-40B4-BE49-F238E27FC236}">
                <a16:creationId xmlns:a16="http://schemas.microsoft.com/office/drawing/2014/main" id="{829CA21A-7B5D-478D-949E-D920749A58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85B846-361B-4F06-981D-AFDEE9D06782}"/>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423469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2F8EB-82CD-47D4-A513-0958054F9F9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FEA5D-59D6-47D4-AD57-64C19F3B32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5CCB731-531F-4CCB-A970-AC3DD81331DF}"/>
              </a:ext>
            </a:extLst>
          </p:cNvPr>
          <p:cNvSpPr>
            <a:spLocks noGrp="1"/>
          </p:cNvSpPr>
          <p:nvPr>
            <p:ph type="dt" sz="half" idx="10"/>
          </p:nvPr>
        </p:nvSpPr>
        <p:spPr/>
        <p:txBody>
          <a:bodyPr/>
          <a:lstStyle/>
          <a:p>
            <a:fld id="{C2AD14DC-F71A-405A-852D-B0BC23D89C9F}" type="datetimeFigureOut">
              <a:rPr lang="zh-CN" altLang="en-US" smtClean="0"/>
              <a:t>2021/3/28</a:t>
            </a:fld>
            <a:endParaRPr lang="zh-CN" altLang="en-US"/>
          </a:p>
        </p:txBody>
      </p:sp>
      <p:sp>
        <p:nvSpPr>
          <p:cNvPr id="5" name="页脚占位符 4">
            <a:extLst>
              <a:ext uri="{FF2B5EF4-FFF2-40B4-BE49-F238E27FC236}">
                <a16:creationId xmlns:a16="http://schemas.microsoft.com/office/drawing/2014/main" id="{45F98525-2A5F-4C79-85A8-848E2048BB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9746D9-70B8-469A-BCC3-1AEEDDBA2E30}"/>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2265162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0AFD5-1BCB-45E5-9A02-F42A91FD3C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482903-B904-4B01-A45F-8880CB13BF4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A6501AA-0052-43D8-AD19-0CA3B87E176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91D2CDE-D324-475F-9C85-B341D7A61C6E}"/>
              </a:ext>
            </a:extLst>
          </p:cNvPr>
          <p:cNvSpPr>
            <a:spLocks noGrp="1"/>
          </p:cNvSpPr>
          <p:nvPr>
            <p:ph type="dt" sz="half" idx="10"/>
          </p:nvPr>
        </p:nvSpPr>
        <p:spPr/>
        <p:txBody>
          <a:bodyPr/>
          <a:lstStyle/>
          <a:p>
            <a:fld id="{C2AD14DC-F71A-405A-852D-B0BC23D89C9F}" type="datetimeFigureOut">
              <a:rPr lang="zh-CN" altLang="en-US" smtClean="0"/>
              <a:t>2021/3/28</a:t>
            </a:fld>
            <a:endParaRPr lang="zh-CN" altLang="en-US"/>
          </a:p>
        </p:txBody>
      </p:sp>
      <p:sp>
        <p:nvSpPr>
          <p:cNvPr id="6" name="页脚占位符 5">
            <a:extLst>
              <a:ext uri="{FF2B5EF4-FFF2-40B4-BE49-F238E27FC236}">
                <a16:creationId xmlns:a16="http://schemas.microsoft.com/office/drawing/2014/main" id="{3BFD20C7-C37A-468D-B6B4-48CEBE9591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3CEF2F-504F-4267-913C-57B804BF6411}"/>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101779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5BA9-3E8B-480F-B18A-500C34FB607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9F2A7ED-857F-4217-BE3C-0FD65511CE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38C0E56-BF2D-4AD6-B49A-377589AD1D6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D1D99B-F3A1-4C34-9015-ACC3630FFB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1967472-7765-44A5-BF79-0CFF840111E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DC202B9-A8A2-4966-87CC-EC72684ED7BD}"/>
              </a:ext>
            </a:extLst>
          </p:cNvPr>
          <p:cNvSpPr>
            <a:spLocks noGrp="1"/>
          </p:cNvSpPr>
          <p:nvPr>
            <p:ph type="dt" sz="half" idx="10"/>
          </p:nvPr>
        </p:nvSpPr>
        <p:spPr/>
        <p:txBody>
          <a:bodyPr/>
          <a:lstStyle/>
          <a:p>
            <a:fld id="{C2AD14DC-F71A-405A-852D-B0BC23D89C9F}" type="datetimeFigureOut">
              <a:rPr lang="zh-CN" altLang="en-US" smtClean="0"/>
              <a:t>2021/3/28</a:t>
            </a:fld>
            <a:endParaRPr lang="zh-CN" altLang="en-US"/>
          </a:p>
        </p:txBody>
      </p:sp>
      <p:sp>
        <p:nvSpPr>
          <p:cNvPr id="8" name="页脚占位符 7">
            <a:extLst>
              <a:ext uri="{FF2B5EF4-FFF2-40B4-BE49-F238E27FC236}">
                <a16:creationId xmlns:a16="http://schemas.microsoft.com/office/drawing/2014/main" id="{8EAE169A-6FEB-4216-B319-C0012CDAC3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A9A6913-ED06-49FA-BC32-C8AA5388C740}"/>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2388044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B5D253-1E83-4EFA-B7E2-7617035BD7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1AC7064-B784-475A-9904-2AF775438BB9}"/>
              </a:ext>
            </a:extLst>
          </p:cNvPr>
          <p:cNvSpPr>
            <a:spLocks noGrp="1"/>
          </p:cNvSpPr>
          <p:nvPr>
            <p:ph type="dt" sz="half" idx="10"/>
          </p:nvPr>
        </p:nvSpPr>
        <p:spPr/>
        <p:txBody>
          <a:bodyPr/>
          <a:lstStyle/>
          <a:p>
            <a:fld id="{C2AD14DC-F71A-405A-852D-B0BC23D89C9F}" type="datetimeFigureOut">
              <a:rPr lang="zh-CN" altLang="en-US" smtClean="0"/>
              <a:t>2021/3/28</a:t>
            </a:fld>
            <a:endParaRPr lang="zh-CN" altLang="en-US"/>
          </a:p>
        </p:txBody>
      </p:sp>
      <p:sp>
        <p:nvSpPr>
          <p:cNvPr id="4" name="页脚占位符 3">
            <a:extLst>
              <a:ext uri="{FF2B5EF4-FFF2-40B4-BE49-F238E27FC236}">
                <a16:creationId xmlns:a16="http://schemas.microsoft.com/office/drawing/2014/main" id="{616D78FB-46B4-41C8-AA94-C3BEA033CBB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65B3C79-8DFB-472E-9A5E-47E7A7A214FB}"/>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164099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EBD3A62-FC8B-432E-9B35-67D0624AD1C6}"/>
              </a:ext>
            </a:extLst>
          </p:cNvPr>
          <p:cNvSpPr>
            <a:spLocks noGrp="1"/>
          </p:cNvSpPr>
          <p:nvPr>
            <p:ph type="dt" sz="half" idx="10"/>
          </p:nvPr>
        </p:nvSpPr>
        <p:spPr/>
        <p:txBody>
          <a:bodyPr/>
          <a:lstStyle/>
          <a:p>
            <a:fld id="{C2AD14DC-F71A-405A-852D-B0BC23D89C9F}" type="datetimeFigureOut">
              <a:rPr lang="zh-CN" altLang="en-US" smtClean="0"/>
              <a:t>2021/3/28</a:t>
            </a:fld>
            <a:endParaRPr lang="zh-CN" altLang="en-US"/>
          </a:p>
        </p:txBody>
      </p:sp>
      <p:sp>
        <p:nvSpPr>
          <p:cNvPr id="3" name="页脚占位符 2">
            <a:extLst>
              <a:ext uri="{FF2B5EF4-FFF2-40B4-BE49-F238E27FC236}">
                <a16:creationId xmlns:a16="http://schemas.microsoft.com/office/drawing/2014/main" id="{5AAC1BFF-342C-407F-A747-5B8415E97CD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9364D5-F389-4568-8987-6C51E5DE9413}"/>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2362318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72F3D-3E4D-4E0E-B630-77A01DE286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4EEB952-F08B-4A7D-9050-D65D295C0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F630E4F-A4FE-45C9-AEBA-3CF114E9C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532222-61FF-4376-A5C5-6C52D0FD2376}"/>
              </a:ext>
            </a:extLst>
          </p:cNvPr>
          <p:cNvSpPr>
            <a:spLocks noGrp="1"/>
          </p:cNvSpPr>
          <p:nvPr>
            <p:ph type="dt" sz="half" idx="10"/>
          </p:nvPr>
        </p:nvSpPr>
        <p:spPr/>
        <p:txBody>
          <a:bodyPr/>
          <a:lstStyle/>
          <a:p>
            <a:fld id="{C2AD14DC-F71A-405A-852D-B0BC23D89C9F}" type="datetimeFigureOut">
              <a:rPr lang="zh-CN" altLang="en-US" smtClean="0"/>
              <a:t>2021/3/28</a:t>
            </a:fld>
            <a:endParaRPr lang="zh-CN" altLang="en-US"/>
          </a:p>
        </p:txBody>
      </p:sp>
      <p:sp>
        <p:nvSpPr>
          <p:cNvPr id="6" name="页脚占位符 5">
            <a:extLst>
              <a:ext uri="{FF2B5EF4-FFF2-40B4-BE49-F238E27FC236}">
                <a16:creationId xmlns:a16="http://schemas.microsoft.com/office/drawing/2014/main" id="{13B4CA27-9C9C-4E80-B471-2767E388DC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5DB1C3-7892-4821-9108-DB85D7BBAC61}"/>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1248488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171C2-F2F8-409C-9CE4-6116D39711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C77075-74ED-4DC0-9670-DBE90F9BCD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CDD86DC-4A00-432B-BF63-BE3A46384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71E9545-7CC1-4099-BB7D-21063ECE24AA}"/>
              </a:ext>
            </a:extLst>
          </p:cNvPr>
          <p:cNvSpPr>
            <a:spLocks noGrp="1"/>
          </p:cNvSpPr>
          <p:nvPr>
            <p:ph type="dt" sz="half" idx="10"/>
          </p:nvPr>
        </p:nvSpPr>
        <p:spPr/>
        <p:txBody>
          <a:bodyPr/>
          <a:lstStyle/>
          <a:p>
            <a:fld id="{C2AD14DC-F71A-405A-852D-B0BC23D89C9F}" type="datetimeFigureOut">
              <a:rPr lang="zh-CN" altLang="en-US" smtClean="0"/>
              <a:t>2021/3/28</a:t>
            </a:fld>
            <a:endParaRPr lang="zh-CN" altLang="en-US"/>
          </a:p>
        </p:txBody>
      </p:sp>
      <p:sp>
        <p:nvSpPr>
          <p:cNvPr id="6" name="页脚占位符 5">
            <a:extLst>
              <a:ext uri="{FF2B5EF4-FFF2-40B4-BE49-F238E27FC236}">
                <a16:creationId xmlns:a16="http://schemas.microsoft.com/office/drawing/2014/main" id="{E81A0FDA-E1A1-4673-ABFF-7783CE45F9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3B14AA-F3C5-4AED-8D81-143A833F75B4}"/>
              </a:ext>
            </a:extLst>
          </p:cNvPr>
          <p:cNvSpPr>
            <a:spLocks noGrp="1"/>
          </p:cNvSpPr>
          <p:nvPr>
            <p:ph type="sldNum" sz="quarter" idx="12"/>
          </p:nvPr>
        </p:nvSpPr>
        <p:spPr/>
        <p:txBody>
          <a:body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2402616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1B7261-F903-45B4-821B-BAA52AF36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E8F7F6-608E-4FE3-847E-FAB39E95B1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D9795B-DA03-44DB-8EED-E0DEAC2EDA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D14DC-F71A-405A-852D-B0BC23D89C9F}" type="datetimeFigureOut">
              <a:rPr lang="zh-CN" altLang="en-US" smtClean="0"/>
              <a:t>2021/3/28</a:t>
            </a:fld>
            <a:endParaRPr lang="zh-CN" altLang="en-US"/>
          </a:p>
        </p:txBody>
      </p:sp>
      <p:sp>
        <p:nvSpPr>
          <p:cNvPr id="5" name="页脚占位符 4">
            <a:extLst>
              <a:ext uri="{FF2B5EF4-FFF2-40B4-BE49-F238E27FC236}">
                <a16:creationId xmlns:a16="http://schemas.microsoft.com/office/drawing/2014/main" id="{52EBCC48-9EB7-4252-B3C7-F00A474726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D5D9119-E334-4D52-9BC4-D088ABD6E6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5C7C2-52B2-4C8E-939A-3E0B11792CDA}" type="slidenum">
              <a:rPr lang="zh-CN" altLang="en-US" smtClean="0"/>
              <a:t>‹#›</a:t>
            </a:fld>
            <a:endParaRPr lang="zh-CN" altLang="en-US"/>
          </a:p>
        </p:txBody>
      </p:sp>
    </p:spTree>
    <p:extLst>
      <p:ext uri="{BB962C8B-B14F-4D97-AF65-F5344CB8AC3E}">
        <p14:creationId xmlns:p14="http://schemas.microsoft.com/office/powerpoint/2010/main" val="4078284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7686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20103818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80900" cy="6876143"/>
          </a:xfrm>
          <a:prstGeom prst="rect">
            <a:avLst/>
          </a:prstGeom>
        </p:spPr>
      </p:pic>
    </p:spTree>
    <p:extLst>
      <p:ext uri="{BB962C8B-B14F-4D97-AF65-F5344CB8AC3E}">
        <p14:creationId xmlns:p14="http://schemas.microsoft.com/office/powerpoint/2010/main" val="2646685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2305"/>
          </a:xfrm>
          <a:prstGeom prst="rect">
            <a:avLst/>
          </a:prstGeom>
        </p:spPr>
      </p:pic>
    </p:spTree>
    <p:extLst>
      <p:ext uri="{BB962C8B-B14F-4D97-AF65-F5344CB8AC3E}">
        <p14:creationId xmlns:p14="http://schemas.microsoft.com/office/powerpoint/2010/main" val="35623454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35505" cy="6850063"/>
          </a:xfrm>
          <a:prstGeom prst="rect">
            <a:avLst/>
          </a:prstGeom>
        </p:spPr>
      </p:pic>
    </p:spTree>
    <p:extLst>
      <p:ext uri="{BB962C8B-B14F-4D97-AF65-F5344CB8AC3E}">
        <p14:creationId xmlns:p14="http://schemas.microsoft.com/office/powerpoint/2010/main" val="21080126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1688"/>
          </a:xfrm>
          <a:prstGeom prst="rect">
            <a:avLst/>
          </a:prstGeom>
        </p:spPr>
      </p:pic>
    </p:spTree>
    <p:extLst>
      <p:ext uri="{BB962C8B-B14F-4D97-AF65-F5344CB8AC3E}">
        <p14:creationId xmlns:p14="http://schemas.microsoft.com/office/powerpoint/2010/main" val="36795547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63712"/>
          </a:xfrm>
          <a:prstGeom prst="rect">
            <a:avLst/>
          </a:prstGeom>
        </p:spPr>
      </p:pic>
    </p:spTree>
    <p:extLst>
      <p:ext uri="{BB962C8B-B14F-4D97-AF65-F5344CB8AC3E}">
        <p14:creationId xmlns:p14="http://schemas.microsoft.com/office/powerpoint/2010/main" val="21760295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47912" cy="6850063"/>
          </a:xfrm>
          <a:prstGeom prst="rect">
            <a:avLst/>
          </a:prstGeom>
        </p:spPr>
      </p:pic>
    </p:spTree>
    <p:extLst>
      <p:ext uri="{BB962C8B-B14F-4D97-AF65-F5344CB8AC3E}">
        <p14:creationId xmlns:p14="http://schemas.microsoft.com/office/powerpoint/2010/main" val="11712177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245776" cy="6858000"/>
          </a:xfrm>
          <a:prstGeom prst="rect">
            <a:avLst/>
          </a:prstGeom>
        </p:spPr>
      </p:pic>
    </p:spTree>
    <p:extLst>
      <p:ext uri="{BB962C8B-B14F-4D97-AF65-F5344CB8AC3E}">
        <p14:creationId xmlns:p14="http://schemas.microsoft.com/office/powerpoint/2010/main" val="14913117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200117" cy="6858000"/>
          </a:xfrm>
          <a:prstGeom prst="rect">
            <a:avLst/>
          </a:prstGeom>
        </p:spPr>
      </p:pic>
    </p:spTree>
    <p:extLst>
      <p:ext uri="{BB962C8B-B14F-4D97-AF65-F5344CB8AC3E}">
        <p14:creationId xmlns:p14="http://schemas.microsoft.com/office/powerpoint/2010/main" val="28081082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3609"/>
          </a:xfrm>
          <a:prstGeom prst="rect">
            <a:avLst/>
          </a:prstGeom>
        </p:spPr>
      </p:pic>
    </p:spTree>
    <p:extLst>
      <p:ext uri="{BB962C8B-B14F-4D97-AF65-F5344CB8AC3E}">
        <p14:creationId xmlns:p14="http://schemas.microsoft.com/office/powerpoint/2010/main" val="18380437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
            <a:ext cx="12225528" cy="6858000"/>
          </a:xfrm>
          <a:prstGeom prst="rect">
            <a:avLst/>
          </a:prstGeom>
        </p:spPr>
      </p:pic>
    </p:spTree>
    <p:extLst>
      <p:ext uri="{BB962C8B-B14F-4D97-AF65-F5344CB8AC3E}">
        <p14:creationId xmlns:p14="http://schemas.microsoft.com/office/powerpoint/2010/main" val="350254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31388344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24571" y="981381"/>
            <a:ext cx="9542857" cy="4895238"/>
          </a:xfrm>
          <a:prstGeom prst="rect">
            <a:avLst/>
          </a:prstGeom>
        </p:spPr>
      </p:pic>
    </p:spTree>
    <p:extLst>
      <p:ext uri="{BB962C8B-B14F-4D97-AF65-F5344CB8AC3E}">
        <p14:creationId xmlns:p14="http://schemas.microsoft.com/office/powerpoint/2010/main" val="1539912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61417"/>
          </a:xfrm>
          <a:prstGeom prst="rect">
            <a:avLst/>
          </a:prstGeom>
        </p:spPr>
      </p:pic>
    </p:spTree>
    <p:extLst>
      <p:ext uri="{BB962C8B-B14F-4D97-AF65-F5344CB8AC3E}">
        <p14:creationId xmlns:p14="http://schemas.microsoft.com/office/powerpoint/2010/main" val="36450490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4039" cy="6858000"/>
          </a:xfrm>
          <a:prstGeom prst="rect">
            <a:avLst/>
          </a:prstGeom>
        </p:spPr>
      </p:pic>
    </p:spTree>
    <p:extLst>
      <p:ext uri="{BB962C8B-B14F-4D97-AF65-F5344CB8AC3E}">
        <p14:creationId xmlns:p14="http://schemas.microsoft.com/office/powerpoint/2010/main" val="41989238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78008"/>
          </a:xfrm>
          <a:prstGeom prst="rect">
            <a:avLst/>
          </a:prstGeom>
        </p:spPr>
      </p:pic>
    </p:spTree>
    <p:extLst>
      <p:ext uri="{BB962C8B-B14F-4D97-AF65-F5344CB8AC3E}">
        <p14:creationId xmlns:p14="http://schemas.microsoft.com/office/powerpoint/2010/main" val="37043735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8753"/>
          </a:xfrm>
          <a:prstGeom prst="rect">
            <a:avLst/>
          </a:prstGeom>
        </p:spPr>
      </p:pic>
    </p:spTree>
    <p:extLst>
      <p:ext uri="{BB962C8B-B14F-4D97-AF65-F5344CB8AC3E}">
        <p14:creationId xmlns:p14="http://schemas.microsoft.com/office/powerpoint/2010/main" val="31287970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233554" cy="6850062"/>
          </a:xfrm>
          <a:prstGeom prst="rect">
            <a:avLst/>
          </a:prstGeom>
        </p:spPr>
      </p:pic>
    </p:spTree>
    <p:extLst>
      <p:ext uri="{BB962C8B-B14F-4D97-AF65-F5344CB8AC3E}">
        <p14:creationId xmlns:p14="http://schemas.microsoft.com/office/powerpoint/2010/main" val="2081716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5159"/>
          </a:xfrm>
          <a:prstGeom prst="rect">
            <a:avLst/>
          </a:prstGeom>
        </p:spPr>
      </p:pic>
    </p:spTree>
    <p:extLst>
      <p:ext uri="{BB962C8B-B14F-4D97-AF65-F5344CB8AC3E}">
        <p14:creationId xmlns:p14="http://schemas.microsoft.com/office/powerpoint/2010/main" val="3625257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70023"/>
          </a:xfrm>
          <a:prstGeom prst="rect">
            <a:avLst/>
          </a:prstGeom>
        </p:spPr>
      </p:pic>
    </p:spTree>
    <p:extLst>
      <p:ext uri="{BB962C8B-B14F-4D97-AF65-F5344CB8AC3E}">
        <p14:creationId xmlns:p14="http://schemas.microsoft.com/office/powerpoint/2010/main" val="21196772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6292"/>
          </a:xfrm>
          <a:prstGeom prst="rect">
            <a:avLst/>
          </a:prstGeom>
        </p:spPr>
      </p:pic>
    </p:spTree>
    <p:extLst>
      <p:ext uri="{BB962C8B-B14F-4D97-AF65-F5344CB8AC3E}">
        <p14:creationId xmlns:p14="http://schemas.microsoft.com/office/powerpoint/2010/main" val="37001472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78008"/>
          </a:xfrm>
          <a:prstGeom prst="rect">
            <a:avLst/>
          </a:prstGeom>
        </p:spPr>
      </p:pic>
    </p:spTree>
    <p:extLst>
      <p:ext uri="{BB962C8B-B14F-4D97-AF65-F5344CB8AC3E}">
        <p14:creationId xmlns:p14="http://schemas.microsoft.com/office/powerpoint/2010/main" val="1387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549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57046" cy="6850063"/>
          </a:xfrm>
          <a:prstGeom prst="rect">
            <a:avLst/>
          </a:prstGeom>
        </p:spPr>
      </p:pic>
    </p:spTree>
    <p:extLst>
      <p:ext uri="{BB962C8B-B14F-4D97-AF65-F5344CB8AC3E}">
        <p14:creationId xmlns:p14="http://schemas.microsoft.com/office/powerpoint/2010/main" val="21111252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
            <a:ext cx="12260164" cy="6858000"/>
          </a:xfrm>
          <a:prstGeom prst="rect">
            <a:avLst/>
          </a:prstGeom>
        </p:spPr>
      </p:pic>
    </p:spTree>
    <p:extLst>
      <p:ext uri="{BB962C8B-B14F-4D97-AF65-F5344CB8AC3E}">
        <p14:creationId xmlns:p14="http://schemas.microsoft.com/office/powerpoint/2010/main" val="20968956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34872" cy="6850063"/>
          </a:xfrm>
          <a:prstGeom prst="rect">
            <a:avLst/>
          </a:prstGeom>
        </p:spPr>
      </p:pic>
    </p:spTree>
    <p:extLst>
      <p:ext uri="{BB962C8B-B14F-4D97-AF65-F5344CB8AC3E}">
        <p14:creationId xmlns:p14="http://schemas.microsoft.com/office/powerpoint/2010/main" val="1738651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0529"/>
          </a:xfrm>
          <a:prstGeom prst="rect">
            <a:avLst/>
          </a:prstGeom>
        </p:spPr>
      </p:pic>
    </p:spTree>
    <p:extLst>
      <p:ext uri="{BB962C8B-B14F-4D97-AF65-F5344CB8AC3E}">
        <p14:creationId xmlns:p14="http://schemas.microsoft.com/office/powerpoint/2010/main" val="4871308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09392" cy="6850063"/>
          </a:xfrm>
          <a:prstGeom prst="rect">
            <a:avLst/>
          </a:prstGeom>
        </p:spPr>
      </p:pic>
    </p:spTree>
    <p:extLst>
      <p:ext uri="{BB962C8B-B14F-4D97-AF65-F5344CB8AC3E}">
        <p14:creationId xmlns:p14="http://schemas.microsoft.com/office/powerpoint/2010/main" val="79767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5668"/>
          </a:xfrm>
          <a:prstGeom prst="rect">
            <a:avLst/>
          </a:prstGeom>
        </p:spPr>
      </p:pic>
    </p:spTree>
    <p:extLst>
      <p:ext uri="{BB962C8B-B14F-4D97-AF65-F5344CB8AC3E}">
        <p14:creationId xmlns:p14="http://schemas.microsoft.com/office/powerpoint/2010/main" val="3886716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44030" cy="6850063"/>
          </a:xfrm>
          <a:prstGeom prst="rect">
            <a:avLst/>
          </a:prstGeom>
        </p:spPr>
      </p:pic>
    </p:spTree>
    <p:extLst>
      <p:ext uri="{BB962C8B-B14F-4D97-AF65-F5344CB8AC3E}">
        <p14:creationId xmlns:p14="http://schemas.microsoft.com/office/powerpoint/2010/main" val="30987958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30073"/>
          </a:xfrm>
          <a:prstGeom prst="rect">
            <a:avLst/>
          </a:prstGeom>
        </p:spPr>
      </p:pic>
    </p:spTree>
    <p:extLst>
      <p:ext uri="{BB962C8B-B14F-4D97-AF65-F5344CB8AC3E}">
        <p14:creationId xmlns:p14="http://schemas.microsoft.com/office/powerpoint/2010/main" val="25794039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5668"/>
          </a:xfrm>
          <a:prstGeom prst="rect">
            <a:avLst/>
          </a:prstGeom>
        </p:spPr>
      </p:pic>
    </p:spTree>
    <p:extLst>
      <p:ext uri="{BB962C8B-B14F-4D97-AF65-F5344CB8AC3E}">
        <p14:creationId xmlns:p14="http://schemas.microsoft.com/office/powerpoint/2010/main" val="38745553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48311"/>
          </a:xfrm>
          <a:prstGeom prst="rect">
            <a:avLst/>
          </a:prstGeom>
        </p:spPr>
      </p:pic>
    </p:spTree>
    <p:extLst>
      <p:ext uri="{BB962C8B-B14F-4D97-AF65-F5344CB8AC3E}">
        <p14:creationId xmlns:p14="http://schemas.microsoft.com/office/powerpoint/2010/main" val="1387708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26550694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909409"/>
          </a:xfrm>
          <a:prstGeom prst="rect">
            <a:avLst/>
          </a:prstGeom>
        </p:spPr>
      </p:pic>
    </p:spTree>
    <p:extLst>
      <p:ext uri="{BB962C8B-B14F-4D97-AF65-F5344CB8AC3E}">
        <p14:creationId xmlns:p14="http://schemas.microsoft.com/office/powerpoint/2010/main" val="37910560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0814"/>
          </a:xfrm>
          <a:prstGeom prst="rect">
            <a:avLst/>
          </a:prstGeom>
        </p:spPr>
      </p:pic>
    </p:spTree>
    <p:extLst>
      <p:ext uri="{BB962C8B-B14F-4D97-AF65-F5344CB8AC3E}">
        <p14:creationId xmlns:p14="http://schemas.microsoft.com/office/powerpoint/2010/main" val="1081260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50063"/>
          </a:xfrm>
          <a:prstGeom prst="rect">
            <a:avLst/>
          </a:prstGeom>
        </p:spPr>
      </p:pic>
    </p:spTree>
    <p:extLst>
      <p:ext uri="{BB962C8B-B14F-4D97-AF65-F5344CB8AC3E}">
        <p14:creationId xmlns:p14="http://schemas.microsoft.com/office/powerpoint/2010/main" val="975056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1914286" cy="6858000"/>
          </a:xfrm>
          <a:prstGeom prst="rect">
            <a:avLst/>
          </a:prstGeom>
        </p:spPr>
      </p:pic>
    </p:spTree>
    <p:extLst>
      <p:ext uri="{BB962C8B-B14F-4D97-AF65-F5344CB8AC3E}">
        <p14:creationId xmlns:p14="http://schemas.microsoft.com/office/powerpoint/2010/main" val="2156744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4571" y="76619"/>
            <a:ext cx="11942857" cy="6704762"/>
          </a:xfrm>
          <a:prstGeom prst="rect">
            <a:avLst/>
          </a:prstGeom>
        </p:spPr>
      </p:pic>
    </p:spTree>
    <p:extLst>
      <p:ext uri="{BB962C8B-B14F-4D97-AF65-F5344CB8AC3E}">
        <p14:creationId xmlns:p14="http://schemas.microsoft.com/office/powerpoint/2010/main" val="294627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7428" y="62333"/>
            <a:ext cx="11857143" cy="6733333"/>
          </a:xfrm>
          <a:prstGeom prst="rect">
            <a:avLst/>
          </a:prstGeom>
        </p:spPr>
      </p:pic>
    </p:spTree>
    <p:extLst>
      <p:ext uri="{BB962C8B-B14F-4D97-AF65-F5344CB8AC3E}">
        <p14:creationId xmlns:p14="http://schemas.microsoft.com/office/powerpoint/2010/main" val="3295546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8857" y="57571"/>
            <a:ext cx="11914286" cy="6742857"/>
          </a:xfrm>
          <a:prstGeom prst="rect">
            <a:avLst/>
          </a:prstGeom>
        </p:spPr>
      </p:pic>
    </p:spTree>
    <p:extLst>
      <p:ext uri="{BB962C8B-B14F-4D97-AF65-F5344CB8AC3E}">
        <p14:creationId xmlns:p14="http://schemas.microsoft.com/office/powerpoint/2010/main" val="2170869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9333" y="38524"/>
            <a:ext cx="11933333" cy="6780952"/>
          </a:xfrm>
          <a:prstGeom prst="rect">
            <a:avLst/>
          </a:prstGeom>
        </p:spPr>
      </p:pic>
    </p:spTree>
    <p:extLst>
      <p:ext uri="{BB962C8B-B14F-4D97-AF65-F5344CB8AC3E}">
        <p14:creationId xmlns:p14="http://schemas.microsoft.com/office/powerpoint/2010/main" val="2800287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209493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9809" y="57571"/>
            <a:ext cx="11952381" cy="6742857"/>
          </a:xfrm>
          <a:prstGeom prst="rect">
            <a:avLst/>
          </a:prstGeom>
        </p:spPr>
      </p:pic>
    </p:spTree>
    <p:extLst>
      <p:ext uri="{BB962C8B-B14F-4D97-AF65-F5344CB8AC3E}">
        <p14:creationId xmlns:p14="http://schemas.microsoft.com/office/powerpoint/2010/main" val="1868904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6000" y="76619"/>
            <a:ext cx="11800000" cy="6704762"/>
          </a:xfrm>
          <a:prstGeom prst="rect">
            <a:avLst/>
          </a:prstGeom>
        </p:spPr>
      </p:pic>
    </p:spTree>
    <p:extLst>
      <p:ext uri="{BB962C8B-B14F-4D97-AF65-F5344CB8AC3E}">
        <p14:creationId xmlns:p14="http://schemas.microsoft.com/office/powerpoint/2010/main" val="215491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9333" y="81381"/>
            <a:ext cx="11933333" cy="6695238"/>
          </a:xfrm>
          <a:prstGeom prst="rect">
            <a:avLst/>
          </a:prstGeom>
        </p:spPr>
      </p:pic>
    </p:spTree>
    <p:extLst>
      <p:ext uri="{BB962C8B-B14F-4D97-AF65-F5344CB8AC3E}">
        <p14:creationId xmlns:p14="http://schemas.microsoft.com/office/powerpoint/2010/main" val="126069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8857" y="67095"/>
            <a:ext cx="11914286" cy="6723809"/>
          </a:xfrm>
          <a:prstGeom prst="rect">
            <a:avLst/>
          </a:prstGeom>
        </p:spPr>
      </p:pic>
    </p:spTree>
    <p:extLst>
      <p:ext uri="{BB962C8B-B14F-4D97-AF65-F5344CB8AC3E}">
        <p14:creationId xmlns:p14="http://schemas.microsoft.com/office/powerpoint/2010/main" val="3470544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4095" y="76619"/>
            <a:ext cx="11923809" cy="6704762"/>
          </a:xfrm>
          <a:prstGeom prst="rect">
            <a:avLst/>
          </a:prstGeom>
        </p:spPr>
      </p:pic>
    </p:spTree>
    <p:extLst>
      <p:ext uri="{BB962C8B-B14F-4D97-AF65-F5344CB8AC3E}">
        <p14:creationId xmlns:p14="http://schemas.microsoft.com/office/powerpoint/2010/main" val="1799245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6952" y="48047"/>
            <a:ext cx="11838095" cy="6761905"/>
          </a:xfrm>
          <a:prstGeom prst="rect">
            <a:avLst/>
          </a:prstGeom>
        </p:spPr>
      </p:pic>
    </p:spTree>
    <p:extLst>
      <p:ext uri="{BB962C8B-B14F-4D97-AF65-F5344CB8AC3E}">
        <p14:creationId xmlns:p14="http://schemas.microsoft.com/office/powerpoint/2010/main" val="3695989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3619" y="86143"/>
            <a:ext cx="11904762" cy="6685714"/>
          </a:xfrm>
          <a:prstGeom prst="rect">
            <a:avLst/>
          </a:prstGeom>
        </p:spPr>
      </p:pic>
    </p:spTree>
    <p:extLst>
      <p:ext uri="{BB962C8B-B14F-4D97-AF65-F5344CB8AC3E}">
        <p14:creationId xmlns:p14="http://schemas.microsoft.com/office/powerpoint/2010/main" val="3268362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3619" y="71857"/>
            <a:ext cx="11904762" cy="6714286"/>
          </a:xfrm>
          <a:prstGeom prst="rect">
            <a:avLst/>
          </a:prstGeom>
        </p:spPr>
      </p:pic>
    </p:spTree>
    <p:extLst>
      <p:ext uri="{BB962C8B-B14F-4D97-AF65-F5344CB8AC3E}">
        <p14:creationId xmlns:p14="http://schemas.microsoft.com/office/powerpoint/2010/main" val="1232555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3619" y="86143"/>
            <a:ext cx="11904762" cy="6685714"/>
          </a:xfrm>
          <a:prstGeom prst="rect">
            <a:avLst/>
          </a:prstGeom>
        </p:spPr>
      </p:pic>
    </p:spTree>
    <p:extLst>
      <p:ext uri="{BB962C8B-B14F-4D97-AF65-F5344CB8AC3E}">
        <p14:creationId xmlns:p14="http://schemas.microsoft.com/office/powerpoint/2010/main" val="1767574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2666" y="81381"/>
            <a:ext cx="11866667" cy="6695238"/>
          </a:xfrm>
          <a:prstGeom prst="rect">
            <a:avLst/>
          </a:prstGeom>
        </p:spPr>
      </p:pic>
    </p:spTree>
    <p:extLst>
      <p:ext uri="{BB962C8B-B14F-4D97-AF65-F5344CB8AC3E}">
        <p14:creationId xmlns:p14="http://schemas.microsoft.com/office/powerpoint/2010/main" val="262837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7842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143" y="86143"/>
            <a:ext cx="11885714" cy="6685714"/>
          </a:xfrm>
          <a:prstGeom prst="rect">
            <a:avLst/>
          </a:prstGeom>
        </p:spPr>
      </p:pic>
    </p:spTree>
    <p:extLst>
      <p:ext uri="{BB962C8B-B14F-4D97-AF65-F5344CB8AC3E}">
        <p14:creationId xmlns:p14="http://schemas.microsoft.com/office/powerpoint/2010/main" val="2215488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7905" y="81381"/>
            <a:ext cx="11876190" cy="6695238"/>
          </a:xfrm>
          <a:prstGeom prst="rect">
            <a:avLst/>
          </a:prstGeom>
        </p:spPr>
      </p:pic>
    </p:spTree>
    <p:extLst>
      <p:ext uri="{BB962C8B-B14F-4D97-AF65-F5344CB8AC3E}">
        <p14:creationId xmlns:p14="http://schemas.microsoft.com/office/powerpoint/2010/main" val="2026490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099147" cy="6858000"/>
          </a:xfrm>
          <a:prstGeom prst="rect">
            <a:avLst/>
          </a:prstGeom>
        </p:spPr>
      </p:pic>
    </p:spTree>
    <p:extLst>
      <p:ext uri="{BB962C8B-B14F-4D97-AF65-F5344CB8AC3E}">
        <p14:creationId xmlns:p14="http://schemas.microsoft.com/office/powerpoint/2010/main" val="2350425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25715" cy="6850063"/>
          </a:xfrm>
          <a:prstGeom prst="rect">
            <a:avLst/>
          </a:prstGeom>
        </p:spPr>
      </p:pic>
    </p:spTree>
    <p:extLst>
      <p:ext uri="{BB962C8B-B14F-4D97-AF65-F5344CB8AC3E}">
        <p14:creationId xmlns:p14="http://schemas.microsoft.com/office/powerpoint/2010/main" val="2838917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91526"/>
          </a:xfrm>
          <a:prstGeom prst="rect">
            <a:avLst/>
          </a:prstGeom>
        </p:spPr>
      </p:pic>
    </p:spTree>
    <p:extLst>
      <p:ext uri="{BB962C8B-B14F-4D97-AF65-F5344CB8AC3E}">
        <p14:creationId xmlns:p14="http://schemas.microsoft.com/office/powerpoint/2010/main" val="2854661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07399" cy="6850063"/>
          </a:xfrm>
          <a:prstGeom prst="rect">
            <a:avLst/>
          </a:prstGeom>
        </p:spPr>
      </p:pic>
    </p:spTree>
    <p:extLst>
      <p:ext uri="{BB962C8B-B14F-4D97-AF65-F5344CB8AC3E}">
        <p14:creationId xmlns:p14="http://schemas.microsoft.com/office/powerpoint/2010/main" val="1081340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5668"/>
          </a:xfrm>
          <a:prstGeom prst="rect">
            <a:avLst/>
          </a:prstGeom>
        </p:spPr>
      </p:pic>
    </p:spTree>
    <p:extLst>
      <p:ext uri="{BB962C8B-B14F-4D97-AF65-F5344CB8AC3E}">
        <p14:creationId xmlns:p14="http://schemas.microsoft.com/office/powerpoint/2010/main" val="3480252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76835"/>
          </a:xfrm>
          <a:prstGeom prst="rect">
            <a:avLst/>
          </a:prstGeom>
        </p:spPr>
      </p:pic>
    </p:spTree>
    <p:extLst>
      <p:ext uri="{BB962C8B-B14F-4D97-AF65-F5344CB8AC3E}">
        <p14:creationId xmlns:p14="http://schemas.microsoft.com/office/powerpoint/2010/main" val="245623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32979"/>
          </a:xfrm>
          <a:prstGeom prst="rect">
            <a:avLst/>
          </a:prstGeom>
        </p:spPr>
      </p:pic>
    </p:spTree>
    <p:extLst>
      <p:ext uri="{BB962C8B-B14F-4D97-AF65-F5344CB8AC3E}">
        <p14:creationId xmlns:p14="http://schemas.microsoft.com/office/powerpoint/2010/main" val="3672030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28428" cy="6850063"/>
          </a:xfrm>
          <a:prstGeom prst="rect">
            <a:avLst/>
          </a:prstGeom>
        </p:spPr>
      </p:pic>
    </p:spTree>
    <p:extLst>
      <p:ext uri="{BB962C8B-B14F-4D97-AF65-F5344CB8AC3E}">
        <p14:creationId xmlns:p14="http://schemas.microsoft.com/office/powerpoint/2010/main" val="1253128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50063"/>
          </a:xfrm>
          <a:prstGeom prst="rect">
            <a:avLst/>
          </a:prstGeom>
        </p:spPr>
      </p:pic>
    </p:spTree>
    <p:extLst>
      <p:ext uri="{BB962C8B-B14F-4D97-AF65-F5344CB8AC3E}">
        <p14:creationId xmlns:p14="http://schemas.microsoft.com/office/powerpoint/2010/main" val="1783223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6292"/>
          </a:xfrm>
          <a:prstGeom prst="rect">
            <a:avLst/>
          </a:prstGeom>
        </p:spPr>
      </p:pic>
    </p:spTree>
    <p:extLst>
      <p:ext uri="{BB962C8B-B14F-4D97-AF65-F5344CB8AC3E}">
        <p14:creationId xmlns:p14="http://schemas.microsoft.com/office/powerpoint/2010/main" val="452470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
            <a:ext cx="12192000" cy="6895928"/>
          </a:xfrm>
          <a:prstGeom prst="rect">
            <a:avLst/>
          </a:prstGeom>
        </p:spPr>
      </p:pic>
    </p:spTree>
    <p:extLst>
      <p:ext uri="{BB962C8B-B14F-4D97-AF65-F5344CB8AC3E}">
        <p14:creationId xmlns:p14="http://schemas.microsoft.com/office/powerpoint/2010/main" val="37764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88343"/>
          </a:xfrm>
          <a:prstGeom prst="rect">
            <a:avLst/>
          </a:prstGeom>
        </p:spPr>
      </p:pic>
    </p:spTree>
    <p:extLst>
      <p:ext uri="{BB962C8B-B14F-4D97-AF65-F5344CB8AC3E}">
        <p14:creationId xmlns:p14="http://schemas.microsoft.com/office/powerpoint/2010/main" val="588608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51702"/>
          </a:xfrm>
          <a:prstGeom prst="rect">
            <a:avLst/>
          </a:prstGeom>
        </p:spPr>
      </p:pic>
    </p:spTree>
    <p:extLst>
      <p:ext uri="{BB962C8B-B14F-4D97-AF65-F5344CB8AC3E}">
        <p14:creationId xmlns:p14="http://schemas.microsoft.com/office/powerpoint/2010/main" val="1758021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62563"/>
          </a:xfrm>
          <a:prstGeom prst="rect">
            <a:avLst/>
          </a:prstGeom>
        </p:spPr>
      </p:pic>
    </p:spTree>
    <p:extLst>
      <p:ext uri="{BB962C8B-B14F-4D97-AF65-F5344CB8AC3E}">
        <p14:creationId xmlns:p14="http://schemas.microsoft.com/office/powerpoint/2010/main" val="203898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78901" cy="6850063"/>
          </a:xfrm>
          <a:prstGeom prst="rect">
            <a:avLst/>
          </a:prstGeom>
        </p:spPr>
      </p:pic>
    </p:spTree>
    <p:extLst>
      <p:ext uri="{BB962C8B-B14F-4D97-AF65-F5344CB8AC3E}">
        <p14:creationId xmlns:p14="http://schemas.microsoft.com/office/powerpoint/2010/main" val="752493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72852"/>
          </a:xfrm>
          <a:prstGeom prst="rect">
            <a:avLst/>
          </a:prstGeom>
        </p:spPr>
      </p:pic>
    </p:spTree>
    <p:extLst>
      <p:ext uri="{BB962C8B-B14F-4D97-AF65-F5344CB8AC3E}">
        <p14:creationId xmlns:p14="http://schemas.microsoft.com/office/powerpoint/2010/main" val="2161700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42080" cy="6850063"/>
          </a:xfrm>
          <a:prstGeom prst="rect">
            <a:avLst/>
          </a:prstGeom>
        </p:spPr>
      </p:pic>
    </p:spTree>
    <p:extLst>
      <p:ext uri="{BB962C8B-B14F-4D97-AF65-F5344CB8AC3E}">
        <p14:creationId xmlns:p14="http://schemas.microsoft.com/office/powerpoint/2010/main" val="691214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089953" cy="6850063"/>
          </a:xfrm>
          <a:prstGeom prst="rect">
            <a:avLst/>
          </a:prstGeom>
        </p:spPr>
      </p:pic>
    </p:spTree>
    <p:extLst>
      <p:ext uri="{BB962C8B-B14F-4D97-AF65-F5344CB8AC3E}">
        <p14:creationId xmlns:p14="http://schemas.microsoft.com/office/powerpoint/2010/main" val="1275346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5712"/>
          </a:xfrm>
          <a:prstGeom prst="rect">
            <a:avLst/>
          </a:prstGeom>
        </p:spPr>
      </p:pic>
    </p:spTree>
    <p:extLst>
      <p:ext uri="{BB962C8B-B14F-4D97-AF65-F5344CB8AC3E}">
        <p14:creationId xmlns:p14="http://schemas.microsoft.com/office/powerpoint/2010/main" val="1741060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423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067553" cy="6718300"/>
          </a:xfrm>
          <a:prstGeom prst="rect">
            <a:avLst/>
          </a:prstGeom>
        </p:spPr>
      </p:pic>
    </p:spTree>
    <p:extLst>
      <p:ext uri="{BB962C8B-B14F-4D97-AF65-F5344CB8AC3E}">
        <p14:creationId xmlns:p14="http://schemas.microsoft.com/office/powerpoint/2010/main" val="2781683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2729"/>
          </a:xfrm>
          <a:prstGeom prst="rect">
            <a:avLst/>
          </a:prstGeom>
        </p:spPr>
      </p:pic>
    </p:spTree>
    <p:extLst>
      <p:ext uri="{BB962C8B-B14F-4D97-AF65-F5344CB8AC3E}">
        <p14:creationId xmlns:p14="http://schemas.microsoft.com/office/powerpoint/2010/main" val="85970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67755" cy="6850063"/>
          </a:xfrm>
          <a:prstGeom prst="rect">
            <a:avLst/>
          </a:prstGeom>
        </p:spPr>
      </p:pic>
    </p:spTree>
    <p:extLst>
      <p:ext uri="{BB962C8B-B14F-4D97-AF65-F5344CB8AC3E}">
        <p14:creationId xmlns:p14="http://schemas.microsoft.com/office/powerpoint/2010/main" val="432637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72694" cy="6858000"/>
          </a:xfrm>
          <a:prstGeom prst="rect">
            <a:avLst/>
          </a:prstGeom>
        </p:spPr>
      </p:pic>
    </p:spTree>
    <p:extLst>
      <p:ext uri="{BB962C8B-B14F-4D97-AF65-F5344CB8AC3E}">
        <p14:creationId xmlns:p14="http://schemas.microsoft.com/office/powerpoint/2010/main" val="3071040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60684" cy="6850063"/>
          </a:xfrm>
          <a:prstGeom prst="rect">
            <a:avLst/>
          </a:prstGeom>
        </p:spPr>
      </p:pic>
    </p:spTree>
    <p:extLst>
      <p:ext uri="{BB962C8B-B14F-4D97-AF65-F5344CB8AC3E}">
        <p14:creationId xmlns:p14="http://schemas.microsoft.com/office/powerpoint/2010/main" val="1673588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83172"/>
          </a:xfrm>
          <a:prstGeom prst="rect">
            <a:avLst/>
          </a:prstGeom>
        </p:spPr>
      </p:pic>
    </p:spTree>
    <p:extLst>
      <p:ext uri="{BB962C8B-B14F-4D97-AF65-F5344CB8AC3E}">
        <p14:creationId xmlns:p14="http://schemas.microsoft.com/office/powerpoint/2010/main" val="3147324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29646" cy="6850063"/>
          </a:xfrm>
          <a:prstGeom prst="rect">
            <a:avLst/>
          </a:prstGeom>
        </p:spPr>
      </p:pic>
    </p:spTree>
    <p:extLst>
      <p:ext uri="{BB962C8B-B14F-4D97-AF65-F5344CB8AC3E}">
        <p14:creationId xmlns:p14="http://schemas.microsoft.com/office/powerpoint/2010/main" val="60401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0063"/>
          </a:xfrm>
          <a:prstGeom prst="rect">
            <a:avLst/>
          </a:prstGeom>
        </p:spPr>
      </p:pic>
    </p:spTree>
    <p:extLst>
      <p:ext uri="{BB962C8B-B14F-4D97-AF65-F5344CB8AC3E}">
        <p14:creationId xmlns:p14="http://schemas.microsoft.com/office/powerpoint/2010/main" val="612457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3113" cy="6850063"/>
          </a:xfrm>
          <a:prstGeom prst="rect">
            <a:avLst/>
          </a:prstGeom>
        </p:spPr>
      </p:pic>
    </p:spTree>
    <p:extLst>
      <p:ext uri="{BB962C8B-B14F-4D97-AF65-F5344CB8AC3E}">
        <p14:creationId xmlns:p14="http://schemas.microsoft.com/office/powerpoint/2010/main" val="2893882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5118" cy="6850063"/>
          </a:xfrm>
          <a:prstGeom prst="rect">
            <a:avLst/>
          </a:prstGeom>
        </p:spPr>
      </p:pic>
    </p:spTree>
    <p:extLst>
      <p:ext uri="{BB962C8B-B14F-4D97-AF65-F5344CB8AC3E}">
        <p14:creationId xmlns:p14="http://schemas.microsoft.com/office/powerpoint/2010/main" val="200707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4109327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3A0D014-451F-4964-A699-938BEDD977CF}"/>
              </a:ext>
            </a:extLst>
          </p:cNvPr>
          <p:cNvPicPr>
            <a:picLocks noChangeAspect="1"/>
          </p:cNvPicPr>
          <p:nvPr/>
        </p:nvPicPr>
        <p:blipFill>
          <a:blip r:embed="rId2"/>
          <a:stretch>
            <a:fillRect/>
          </a:stretch>
        </p:blipFill>
        <p:spPr>
          <a:xfrm>
            <a:off x="0" y="0"/>
            <a:ext cx="12240925" cy="6858000"/>
          </a:xfrm>
          <a:prstGeom prst="rect">
            <a:avLst/>
          </a:prstGeom>
        </p:spPr>
      </p:pic>
    </p:spTree>
    <p:extLst>
      <p:ext uri="{BB962C8B-B14F-4D97-AF65-F5344CB8AC3E}">
        <p14:creationId xmlns:p14="http://schemas.microsoft.com/office/powerpoint/2010/main" val="2561271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64251"/>
          </a:xfrm>
          <a:prstGeom prst="rect">
            <a:avLst/>
          </a:prstGeom>
        </p:spPr>
      </p:pic>
    </p:spTree>
    <p:extLst>
      <p:ext uri="{BB962C8B-B14F-4D97-AF65-F5344CB8AC3E}">
        <p14:creationId xmlns:p14="http://schemas.microsoft.com/office/powerpoint/2010/main" val="28972871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4039" cy="6858000"/>
          </a:xfrm>
          <a:prstGeom prst="rect">
            <a:avLst/>
          </a:prstGeom>
        </p:spPr>
      </p:pic>
    </p:spTree>
    <p:extLst>
      <p:ext uri="{BB962C8B-B14F-4D97-AF65-F5344CB8AC3E}">
        <p14:creationId xmlns:p14="http://schemas.microsoft.com/office/powerpoint/2010/main" val="1457007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91130"/>
          </a:xfrm>
          <a:prstGeom prst="rect">
            <a:avLst/>
          </a:prstGeom>
        </p:spPr>
      </p:pic>
    </p:spTree>
    <p:extLst>
      <p:ext uri="{BB962C8B-B14F-4D97-AF65-F5344CB8AC3E}">
        <p14:creationId xmlns:p14="http://schemas.microsoft.com/office/powerpoint/2010/main" val="5162977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9641"/>
          </a:xfrm>
          <a:prstGeom prst="rect">
            <a:avLst/>
          </a:prstGeom>
        </p:spPr>
      </p:pic>
    </p:spTree>
    <p:extLst>
      <p:ext uri="{BB962C8B-B14F-4D97-AF65-F5344CB8AC3E}">
        <p14:creationId xmlns:p14="http://schemas.microsoft.com/office/powerpoint/2010/main" val="3064655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
            <a:ext cx="12192000" cy="6814782"/>
          </a:xfrm>
          <a:prstGeom prst="rect">
            <a:avLst/>
          </a:prstGeom>
        </p:spPr>
      </p:pic>
    </p:spTree>
    <p:extLst>
      <p:ext uri="{BB962C8B-B14F-4D97-AF65-F5344CB8AC3E}">
        <p14:creationId xmlns:p14="http://schemas.microsoft.com/office/powerpoint/2010/main" val="13519312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2305"/>
          </a:xfrm>
          <a:prstGeom prst="rect">
            <a:avLst/>
          </a:prstGeom>
        </p:spPr>
      </p:pic>
    </p:spTree>
    <p:extLst>
      <p:ext uri="{BB962C8B-B14F-4D97-AF65-F5344CB8AC3E}">
        <p14:creationId xmlns:p14="http://schemas.microsoft.com/office/powerpoint/2010/main" val="3763899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9940"/>
          </a:xfrm>
          <a:prstGeom prst="rect">
            <a:avLst/>
          </a:prstGeom>
        </p:spPr>
      </p:pic>
    </p:spTree>
    <p:extLst>
      <p:ext uri="{BB962C8B-B14F-4D97-AF65-F5344CB8AC3E}">
        <p14:creationId xmlns:p14="http://schemas.microsoft.com/office/powerpoint/2010/main" val="1326263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227513" cy="6858000"/>
          </a:xfrm>
          <a:prstGeom prst="rect">
            <a:avLst/>
          </a:prstGeom>
        </p:spPr>
      </p:pic>
    </p:spTree>
    <p:extLst>
      <p:ext uri="{BB962C8B-B14F-4D97-AF65-F5344CB8AC3E}">
        <p14:creationId xmlns:p14="http://schemas.microsoft.com/office/powerpoint/2010/main" val="1020029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3AF3ED7-6C7A-4922-97CE-86EC43586E8C}"/>
              </a:ext>
            </a:extLst>
          </p:cNvPr>
          <p:cNvPicPr>
            <a:picLocks noChangeAspect="1"/>
          </p:cNvPicPr>
          <p:nvPr/>
        </p:nvPicPr>
        <p:blipFill>
          <a:blip r:embed="rId2"/>
          <a:stretch>
            <a:fillRect/>
          </a:stretch>
        </p:blipFill>
        <p:spPr>
          <a:xfrm>
            <a:off x="-1" y="-2052"/>
            <a:ext cx="12188353" cy="6860052"/>
          </a:xfrm>
          <a:prstGeom prst="rect">
            <a:avLst/>
          </a:prstGeom>
        </p:spPr>
      </p:pic>
      <p:sp>
        <p:nvSpPr>
          <p:cNvPr id="5" name="矩形 4">
            <a:extLst>
              <a:ext uri="{FF2B5EF4-FFF2-40B4-BE49-F238E27FC236}">
                <a16:creationId xmlns:a16="http://schemas.microsoft.com/office/drawing/2014/main" id="{59B7D55C-81B3-4D64-A587-DFDEDF76F4A0}"/>
              </a:ext>
            </a:extLst>
          </p:cNvPr>
          <p:cNvSpPr/>
          <p:nvPr/>
        </p:nvSpPr>
        <p:spPr>
          <a:xfrm>
            <a:off x="690880" y="1097280"/>
            <a:ext cx="10657840" cy="254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 name="文本框 5">
            <a:extLst>
              <a:ext uri="{FF2B5EF4-FFF2-40B4-BE49-F238E27FC236}">
                <a16:creationId xmlns:a16="http://schemas.microsoft.com/office/drawing/2014/main" id="{5BB75CD0-1ECF-427A-952E-B49CBCDB69C6}"/>
              </a:ext>
            </a:extLst>
          </p:cNvPr>
          <p:cNvSpPr txBox="1"/>
          <p:nvPr/>
        </p:nvSpPr>
        <p:spPr>
          <a:xfrm>
            <a:off x="538480" y="628134"/>
            <a:ext cx="3185487" cy="369332"/>
          </a:xfrm>
          <a:prstGeom prst="rect">
            <a:avLst/>
          </a:prstGeom>
          <a:noFill/>
        </p:spPr>
        <p:txBody>
          <a:bodyPr wrap="none" rtlCol="0">
            <a:spAutoFit/>
          </a:bodyPr>
          <a:lstStyle/>
          <a:p>
            <a:r>
              <a:rPr lang="zh-CN" altLang="en-US" dirty="0">
                <a:solidFill>
                  <a:srgbClr val="FF0000"/>
                </a:solidFill>
              </a:rPr>
              <a:t>红线圈起来的三个是最常用的</a:t>
            </a:r>
          </a:p>
        </p:txBody>
      </p:sp>
      <p:sp>
        <p:nvSpPr>
          <p:cNvPr id="7" name="文本框 6">
            <a:extLst>
              <a:ext uri="{FF2B5EF4-FFF2-40B4-BE49-F238E27FC236}">
                <a16:creationId xmlns:a16="http://schemas.microsoft.com/office/drawing/2014/main" id="{81F91820-77AA-4BAE-A6EE-9148483DFCDD}"/>
              </a:ext>
            </a:extLst>
          </p:cNvPr>
          <p:cNvSpPr txBox="1"/>
          <p:nvPr/>
        </p:nvSpPr>
        <p:spPr>
          <a:xfrm>
            <a:off x="7335520" y="5354320"/>
            <a:ext cx="4929555" cy="369332"/>
          </a:xfrm>
          <a:prstGeom prst="rect">
            <a:avLst/>
          </a:prstGeom>
          <a:noFill/>
        </p:spPr>
        <p:txBody>
          <a:bodyPr wrap="none" rtlCol="0">
            <a:spAutoFit/>
          </a:bodyPr>
          <a:lstStyle/>
          <a:p>
            <a:r>
              <a:rPr lang="zh-CN" altLang="en-US" dirty="0"/>
              <a:t>堆空间已用占比达到</a:t>
            </a:r>
            <a:r>
              <a:rPr lang="en-US" altLang="zh-CN" dirty="0"/>
              <a:t>45%</a:t>
            </a:r>
            <a:r>
              <a:rPr lang="zh-CN" altLang="en-US" dirty="0"/>
              <a:t>，老年代才会并发标记</a:t>
            </a:r>
          </a:p>
        </p:txBody>
      </p:sp>
    </p:spTree>
    <p:extLst>
      <p:ext uri="{BB962C8B-B14F-4D97-AF65-F5344CB8AC3E}">
        <p14:creationId xmlns:p14="http://schemas.microsoft.com/office/powerpoint/2010/main" val="1127610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286036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
            <a:ext cx="12267386" cy="6858000"/>
          </a:xfrm>
          <a:prstGeom prst="rect">
            <a:avLst/>
          </a:prstGeom>
        </p:spPr>
      </p:pic>
    </p:spTree>
    <p:extLst>
      <p:ext uri="{BB962C8B-B14F-4D97-AF65-F5344CB8AC3E}">
        <p14:creationId xmlns:p14="http://schemas.microsoft.com/office/powerpoint/2010/main" val="8422184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67703"/>
          </a:xfrm>
          <a:prstGeom prst="rect">
            <a:avLst/>
          </a:prstGeom>
        </p:spPr>
      </p:pic>
    </p:spTree>
    <p:extLst>
      <p:ext uri="{BB962C8B-B14F-4D97-AF65-F5344CB8AC3E}">
        <p14:creationId xmlns:p14="http://schemas.microsoft.com/office/powerpoint/2010/main" val="26305272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905767"/>
          </a:xfrm>
          <a:prstGeom prst="rect">
            <a:avLst/>
          </a:prstGeom>
        </p:spPr>
      </p:pic>
      <p:sp>
        <p:nvSpPr>
          <p:cNvPr id="3" name="文本框 2">
            <a:extLst>
              <a:ext uri="{FF2B5EF4-FFF2-40B4-BE49-F238E27FC236}">
                <a16:creationId xmlns:a16="http://schemas.microsoft.com/office/drawing/2014/main" id="{89A89FDA-47E4-4C5A-BE75-5C375CE8D0AB}"/>
              </a:ext>
            </a:extLst>
          </p:cNvPr>
          <p:cNvSpPr txBox="1"/>
          <p:nvPr/>
        </p:nvSpPr>
        <p:spPr>
          <a:xfrm>
            <a:off x="0" y="4958080"/>
            <a:ext cx="12192000" cy="707886"/>
          </a:xfrm>
          <a:prstGeom prst="rect">
            <a:avLst/>
          </a:prstGeom>
          <a:noFill/>
        </p:spPr>
        <p:txBody>
          <a:bodyPr wrap="square" rtlCol="0">
            <a:spAutoFit/>
          </a:bodyPr>
          <a:lstStyle/>
          <a:p>
            <a:r>
              <a:rPr lang="zh-CN" altLang="en-US" sz="2000" dirty="0">
                <a:solidFill>
                  <a:srgbClr val="FF0000"/>
                </a:solidFill>
              </a:rPr>
              <a:t>如果设置了</a:t>
            </a:r>
            <a:r>
              <a:rPr lang="en-US" altLang="zh-CN" sz="2000" dirty="0">
                <a:solidFill>
                  <a:srgbClr val="FF0000"/>
                </a:solidFill>
              </a:rPr>
              <a:t>Region</a:t>
            </a:r>
            <a:r>
              <a:rPr lang="zh-CN" altLang="en-US" sz="2000" dirty="0">
                <a:solidFill>
                  <a:srgbClr val="FF0000"/>
                </a:solidFill>
              </a:rPr>
              <a:t>数量，那么</a:t>
            </a:r>
            <a:r>
              <a:rPr lang="en-US" altLang="zh-CN" sz="2000" dirty="0">
                <a:solidFill>
                  <a:srgbClr val="FF0000"/>
                </a:solidFill>
              </a:rPr>
              <a:t>Region</a:t>
            </a:r>
            <a:r>
              <a:rPr lang="zh-CN" altLang="en-US" sz="2000" dirty="0">
                <a:solidFill>
                  <a:srgbClr val="FF0000"/>
                </a:solidFill>
              </a:rPr>
              <a:t>大小就不是固定的，但是大小肯定是</a:t>
            </a:r>
            <a:r>
              <a:rPr lang="en-US" altLang="zh-CN" sz="2000" dirty="0">
                <a:solidFill>
                  <a:srgbClr val="FF0000"/>
                </a:solidFill>
              </a:rPr>
              <a:t>2</a:t>
            </a:r>
            <a:r>
              <a:rPr lang="zh-CN" altLang="en-US" sz="2000" dirty="0">
                <a:solidFill>
                  <a:srgbClr val="FF0000"/>
                </a:solidFill>
              </a:rPr>
              <a:t>的幂次方，并且在</a:t>
            </a:r>
            <a:r>
              <a:rPr lang="en-US" altLang="zh-CN" sz="2000" dirty="0">
                <a:solidFill>
                  <a:srgbClr val="FF0000"/>
                </a:solidFill>
              </a:rPr>
              <a:t>1~32M</a:t>
            </a:r>
            <a:r>
              <a:rPr lang="zh-CN" altLang="en-US" sz="2000" dirty="0">
                <a:solidFill>
                  <a:srgbClr val="FF0000"/>
                </a:solidFill>
              </a:rPr>
              <a:t>之间；如果设置了</a:t>
            </a:r>
            <a:r>
              <a:rPr lang="en-US" altLang="zh-CN" sz="2000" dirty="0">
                <a:solidFill>
                  <a:srgbClr val="FF0000"/>
                </a:solidFill>
              </a:rPr>
              <a:t>Region</a:t>
            </a:r>
            <a:r>
              <a:rPr lang="zh-CN" altLang="en-US" sz="2000" dirty="0">
                <a:solidFill>
                  <a:srgbClr val="FF0000"/>
                </a:solidFill>
              </a:rPr>
              <a:t>大小，那么</a:t>
            </a:r>
            <a:r>
              <a:rPr lang="en-US" altLang="zh-CN" sz="2000" dirty="0">
                <a:solidFill>
                  <a:srgbClr val="FF0000"/>
                </a:solidFill>
              </a:rPr>
              <a:t>Region</a:t>
            </a:r>
            <a:r>
              <a:rPr lang="zh-CN" altLang="en-US" sz="2000" dirty="0">
                <a:solidFill>
                  <a:srgbClr val="FF0000"/>
                </a:solidFill>
              </a:rPr>
              <a:t>数量就不是固定的，但是肯定是</a:t>
            </a:r>
            <a:r>
              <a:rPr lang="en-US" altLang="zh-CN" sz="2000" dirty="0">
                <a:solidFill>
                  <a:srgbClr val="FF0000"/>
                </a:solidFill>
              </a:rPr>
              <a:t>2048</a:t>
            </a:r>
            <a:r>
              <a:rPr lang="zh-CN" altLang="en-US" sz="2000" dirty="0">
                <a:solidFill>
                  <a:srgbClr val="FF0000"/>
                </a:solidFill>
              </a:rPr>
              <a:t>附近；</a:t>
            </a:r>
            <a:endParaRPr lang="en-US" altLang="zh-CN" sz="2000" dirty="0">
              <a:solidFill>
                <a:srgbClr val="FF0000"/>
              </a:solidFill>
            </a:endParaRPr>
          </a:p>
        </p:txBody>
      </p:sp>
    </p:spTree>
    <p:extLst>
      <p:ext uri="{BB962C8B-B14F-4D97-AF65-F5344CB8AC3E}">
        <p14:creationId xmlns:p14="http://schemas.microsoft.com/office/powerpoint/2010/main" val="1217061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73343"/>
          </a:xfrm>
          <a:prstGeom prst="rect">
            <a:avLst/>
          </a:prstGeom>
        </p:spPr>
      </p:pic>
      <p:sp>
        <p:nvSpPr>
          <p:cNvPr id="3" name="文本框 2">
            <a:extLst>
              <a:ext uri="{FF2B5EF4-FFF2-40B4-BE49-F238E27FC236}">
                <a16:creationId xmlns:a16="http://schemas.microsoft.com/office/drawing/2014/main" id="{6B2E9B59-4B7C-4C91-990C-42F1D66C39E4}"/>
              </a:ext>
            </a:extLst>
          </p:cNvPr>
          <p:cNvSpPr txBox="1"/>
          <p:nvPr/>
        </p:nvSpPr>
        <p:spPr>
          <a:xfrm>
            <a:off x="71120" y="4338320"/>
            <a:ext cx="12192000" cy="369332"/>
          </a:xfrm>
          <a:prstGeom prst="rect">
            <a:avLst/>
          </a:prstGeom>
          <a:noFill/>
        </p:spPr>
        <p:txBody>
          <a:bodyPr wrap="square" rtlCol="0">
            <a:spAutoFit/>
          </a:bodyPr>
          <a:lstStyle/>
          <a:p>
            <a:r>
              <a:rPr lang="en-US" altLang="zh-CN" dirty="0">
                <a:solidFill>
                  <a:srgbClr val="FF0000"/>
                </a:solidFill>
              </a:rPr>
              <a:t>Region</a:t>
            </a:r>
            <a:r>
              <a:rPr lang="zh-CN" altLang="en-US" dirty="0">
                <a:solidFill>
                  <a:srgbClr val="FF0000"/>
                </a:solidFill>
              </a:rPr>
              <a:t>只能是</a:t>
            </a:r>
            <a:r>
              <a:rPr lang="en-US" altLang="zh-CN" dirty="0">
                <a:solidFill>
                  <a:srgbClr val="FF0000"/>
                </a:solidFill>
              </a:rPr>
              <a:t>Eden</a:t>
            </a:r>
            <a:r>
              <a:rPr lang="zh-CN" altLang="en-US" dirty="0">
                <a:solidFill>
                  <a:srgbClr val="FF0000"/>
                </a:solidFill>
              </a:rPr>
              <a:t>、</a:t>
            </a:r>
            <a:r>
              <a:rPr lang="en-US" altLang="zh-CN" dirty="0">
                <a:solidFill>
                  <a:srgbClr val="FF0000"/>
                </a:solidFill>
              </a:rPr>
              <a:t>Survivor</a:t>
            </a:r>
            <a:r>
              <a:rPr lang="zh-CN" altLang="en-US" dirty="0">
                <a:solidFill>
                  <a:srgbClr val="FF0000"/>
                </a:solidFill>
              </a:rPr>
              <a:t>、</a:t>
            </a:r>
            <a:r>
              <a:rPr lang="en-US" altLang="zh-CN" dirty="0">
                <a:solidFill>
                  <a:srgbClr val="FF0000"/>
                </a:solidFill>
              </a:rPr>
              <a:t>Humongous</a:t>
            </a:r>
            <a:r>
              <a:rPr lang="zh-CN" altLang="en-US" dirty="0">
                <a:solidFill>
                  <a:srgbClr val="FF0000"/>
                </a:solidFill>
              </a:rPr>
              <a:t>中的一种，但是它的身份不是固定的，谁来占用那么这个</a:t>
            </a:r>
            <a:r>
              <a:rPr lang="en-US" altLang="zh-CN" dirty="0">
                <a:solidFill>
                  <a:srgbClr val="FF0000"/>
                </a:solidFill>
              </a:rPr>
              <a:t>Region</a:t>
            </a:r>
            <a:r>
              <a:rPr lang="zh-CN" altLang="en-US" dirty="0">
                <a:solidFill>
                  <a:srgbClr val="FF0000"/>
                </a:solidFill>
              </a:rPr>
              <a:t>就是谁的</a:t>
            </a:r>
          </a:p>
        </p:txBody>
      </p:sp>
    </p:spTree>
    <p:extLst>
      <p:ext uri="{BB962C8B-B14F-4D97-AF65-F5344CB8AC3E}">
        <p14:creationId xmlns:p14="http://schemas.microsoft.com/office/powerpoint/2010/main" val="11941896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80923" cy="6850063"/>
          </a:xfrm>
          <a:prstGeom prst="rect">
            <a:avLst/>
          </a:prstGeom>
        </p:spPr>
      </p:pic>
    </p:spTree>
    <p:extLst>
      <p:ext uri="{BB962C8B-B14F-4D97-AF65-F5344CB8AC3E}">
        <p14:creationId xmlns:p14="http://schemas.microsoft.com/office/powerpoint/2010/main" val="27159062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7937"/>
            <a:ext cx="12232910" cy="6850063"/>
          </a:xfrm>
          <a:prstGeom prst="rect">
            <a:avLst/>
          </a:prstGeom>
        </p:spPr>
      </p:pic>
      <p:sp>
        <p:nvSpPr>
          <p:cNvPr id="2" name="文本框 1">
            <a:extLst>
              <a:ext uri="{FF2B5EF4-FFF2-40B4-BE49-F238E27FC236}">
                <a16:creationId xmlns:a16="http://schemas.microsoft.com/office/drawing/2014/main" id="{C6CCDDC7-AE47-47CD-8AED-E8A6DA9D356A}"/>
              </a:ext>
            </a:extLst>
          </p:cNvPr>
          <p:cNvSpPr txBox="1"/>
          <p:nvPr/>
        </p:nvSpPr>
        <p:spPr>
          <a:xfrm>
            <a:off x="6979920" y="863600"/>
            <a:ext cx="5638799" cy="1200329"/>
          </a:xfrm>
          <a:prstGeom prst="rect">
            <a:avLst/>
          </a:prstGeom>
          <a:noFill/>
        </p:spPr>
        <p:txBody>
          <a:bodyPr wrap="square" rtlCol="0">
            <a:spAutoFit/>
          </a:bodyPr>
          <a:lstStyle/>
          <a:p>
            <a:r>
              <a:rPr lang="en-US" altLang="zh-CN" b="1" dirty="0">
                <a:solidFill>
                  <a:srgbClr val="FF0000"/>
                </a:solidFill>
              </a:rPr>
              <a:t>Bump</a:t>
            </a:r>
            <a:r>
              <a:rPr lang="zh-CN" altLang="en-US" b="1" dirty="0">
                <a:solidFill>
                  <a:srgbClr val="FF0000"/>
                </a:solidFill>
              </a:rPr>
              <a:t>：</a:t>
            </a:r>
            <a:endParaRPr lang="en-US" altLang="zh-CN" b="1" dirty="0">
              <a:solidFill>
                <a:srgbClr val="FF0000"/>
              </a:solidFill>
            </a:endParaRPr>
          </a:p>
          <a:p>
            <a:r>
              <a:rPr lang="zh-CN" altLang="en-US" dirty="0">
                <a:solidFill>
                  <a:srgbClr val="FF0000"/>
                </a:solidFill>
              </a:rPr>
              <a:t>单个</a:t>
            </a:r>
            <a:r>
              <a:rPr lang="en-US" altLang="zh-CN" dirty="0">
                <a:solidFill>
                  <a:srgbClr val="FF0000"/>
                </a:solidFill>
              </a:rPr>
              <a:t>Region</a:t>
            </a:r>
            <a:r>
              <a:rPr lang="zh-CN" altLang="en-US" dirty="0">
                <a:solidFill>
                  <a:srgbClr val="FF0000"/>
                </a:solidFill>
              </a:rPr>
              <a:t>使用指针碰撞的方式来放数据</a:t>
            </a:r>
            <a:endParaRPr lang="en-US" altLang="zh-CN" dirty="0">
              <a:solidFill>
                <a:srgbClr val="FF0000"/>
              </a:solidFill>
            </a:endParaRPr>
          </a:p>
          <a:p>
            <a:r>
              <a:rPr lang="zh-CN" altLang="en-US" dirty="0">
                <a:solidFill>
                  <a:srgbClr val="FF0000"/>
                </a:solidFill>
              </a:rPr>
              <a:t>上面</a:t>
            </a:r>
            <a:r>
              <a:rPr lang="en-US" altLang="zh-CN" dirty="0">
                <a:solidFill>
                  <a:srgbClr val="FF0000"/>
                </a:solidFill>
              </a:rPr>
              <a:t>allocated</a:t>
            </a:r>
            <a:r>
              <a:rPr lang="zh-CN" altLang="en-US" dirty="0">
                <a:solidFill>
                  <a:srgbClr val="FF0000"/>
                </a:solidFill>
              </a:rPr>
              <a:t>是已经使用的内存空间，</a:t>
            </a:r>
            <a:r>
              <a:rPr lang="en-US" altLang="zh-CN" dirty="0">
                <a:solidFill>
                  <a:srgbClr val="FF0000"/>
                </a:solidFill>
              </a:rPr>
              <a:t>top</a:t>
            </a:r>
          </a:p>
          <a:p>
            <a:r>
              <a:rPr lang="zh-CN" altLang="en-US" dirty="0">
                <a:solidFill>
                  <a:srgbClr val="FF0000"/>
                </a:solidFill>
              </a:rPr>
              <a:t>就是指针的位置，</a:t>
            </a:r>
            <a:r>
              <a:rPr lang="en-US" altLang="zh-CN" dirty="0" err="1">
                <a:solidFill>
                  <a:srgbClr val="FF0000"/>
                </a:solidFill>
              </a:rPr>
              <a:t>unallocate</a:t>
            </a:r>
            <a:r>
              <a:rPr lang="zh-CN" altLang="en-US" dirty="0">
                <a:solidFill>
                  <a:srgbClr val="FF0000"/>
                </a:solidFill>
              </a:rPr>
              <a:t>是没有使用的内存空间</a:t>
            </a:r>
          </a:p>
        </p:txBody>
      </p:sp>
      <p:sp>
        <p:nvSpPr>
          <p:cNvPr id="4" name="文本框 3">
            <a:extLst>
              <a:ext uri="{FF2B5EF4-FFF2-40B4-BE49-F238E27FC236}">
                <a16:creationId xmlns:a16="http://schemas.microsoft.com/office/drawing/2014/main" id="{598A2A50-2FF0-405E-9D46-644200FDA81D}"/>
              </a:ext>
            </a:extLst>
          </p:cNvPr>
          <p:cNvSpPr txBox="1"/>
          <p:nvPr/>
        </p:nvSpPr>
        <p:spPr>
          <a:xfrm>
            <a:off x="7294880" y="3972560"/>
            <a:ext cx="4897120" cy="1200329"/>
          </a:xfrm>
          <a:prstGeom prst="rect">
            <a:avLst/>
          </a:prstGeom>
          <a:noFill/>
        </p:spPr>
        <p:txBody>
          <a:bodyPr wrap="square" rtlCol="0">
            <a:spAutoFit/>
          </a:bodyPr>
          <a:lstStyle/>
          <a:p>
            <a:r>
              <a:rPr lang="en-US" altLang="zh-CN" b="1" dirty="0">
                <a:solidFill>
                  <a:srgbClr val="FF0000"/>
                </a:solidFill>
              </a:rPr>
              <a:t>TLAB</a:t>
            </a:r>
            <a:r>
              <a:rPr lang="zh-CN" altLang="en-US" b="1" dirty="0">
                <a:solidFill>
                  <a:srgbClr val="FF0000"/>
                </a:solidFill>
              </a:rPr>
              <a:t>：</a:t>
            </a:r>
            <a:endParaRPr lang="en-US" altLang="zh-CN" b="1" dirty="0">
              <a:solidFill>
                <a:srgbClr val="FF0000"/>
              </a:solidFill>
            </a:endParaRPr>
          </a:p>
          <a:p>
            <a:r>
              <a:rPr lang="zh-CN" altLang="en-US" dirty="0">
                <a:solidFill>
                  <a:srgbClr val="FF0000"/>
                </a:solidFill>
              </a:rPr>
              <a:t>虽然存在分区</a:t>
            </a:r>
            <a:r>
              <a:rPr lang="en-US" altLang="zh-CN" dirty="0">
                <a:solidFill>
                  <a:srgbClr val="FF0000"/>
                </a:solidFill>
              </a:rPr>
              <a:t>Region</a:t>
            </a:r>
            <a:r>
              <a:rPr lang="zh-CN" altLang="en-US" dirty="0">
                <a:solidFill>
                  <a:srgbClr val="FF0000"/>
                </a:solidFill>
              </a:rPr>
              <a:t>，但是依然有线程独有的</a:t>
            </a:r>
            <a:r>
              <a:rPr lang="en-US" altLang="zh-CN" dirty="0">
                <a:solidFill>
                  <a:srgbClr val="FF0000"/>
                </a:solidFill>
              </a:rPr>
              <a:t>TLAB</a:t>
            </a:r>
            <a:r>
              <a:rPr lang="zh-CN" altLang="en-US" dirty="0">
                <a:solidFill>
                  <a:srgbClr val="FF0000"/>
                </a:solidFill>
              </a:rPr>
              <a:t>空间，这样可以保证多个线程对对象修改可以并行操作</a:t>
            </a:r>
          </a:p>
        </p:txBody>
      </p:sp>
    </p:spTree>
    <p:extLst>
      <p:ext uri="{BB962C8B-B14F-4D97-AF65-F5344CB8AC3E}">
        <p14:creationId xmlns:p14="http://schemas.microsoft.com/office/powerpoint/2010/main" val="39926364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55712"/>
          </a:xfrm>
          <a:prstGeom prst="rect">
            <a:avLst/>
          </a:prstGeom>
        </p:spPr>
      </p:pic>
    </p:spTree>
    <p:extLst>
      <p:ext uri="{BB962C8B-B14F-4D97-AF65-F5344CB8AC3E}">
        <p14:creationId xmlns:p14="http://schemas.microsoft.com/office/powerpoint/2010/main" val="12769913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70529"/>
          </a:xfrm>
          <a:prstGeom prst="rect">
            <a:avLst/>
          </a:prstGeom>
        </p:spPr>
      </p:pic>
      <p:sp>
        <p:nvSpPr>
          <p:cNvPr id="3" name="文本框 2">
            <a:extLst>
              <a:ext uri="{FF2B5EF4-FFF2-40B4-BE49-F238E27FC236}">
                <a16:creationId xmlns:a16="http://schemas.microsoft.com/office/drawing/2014/main" id="{3F5C7C38-AB87-434D-AECB-117867DA3748}"/>
              </a:ext>
            </a:extLst>
          </p:cNvPr>
          <p:cNvSpPr txBox="1"/>
          <p:nvPr/>
        </p:nvSpPr>
        <p:spPr>
          <a:xfrm>
            <a:off x="8646160" y="2174240"/>
            <a:ext cx="2563522" cy="338554"/>
          </a:xfrm>
          <a:prstGeom prst="rect">
            <a:avLst/>
          </a:prstGeom>
          <a:noFill/>
        </p:spPr>
        <p:txBody>
          <a:bodyPr wrap="none" rtlCol="0">
            <a:spAutoFit/>
          </a:bodyPr>
          <a:lstStyle/>
          <a:p>
            <a:r>
              <a:rPr lang="zh-CN" altLang="en-US" sz="1600" dirty="0"/>
              <a:t>包括年轻代</a:t>
            </a:r>
            <a:r>
              <a:rPr lang="en-US" altLang="zh-CN" sz="1600" dirty="0"/>
              <a:t>GC</a:t>
            </a:r>
            <a:r>
              <a:rPr lang="zh-CN" altLang="en-US" sz="1600" dirty="0"/>
              <a:t>和老年代</a:t>
            </a:r>
            <a:r>
              <a:rPr lang="en-US" altLang="zh-CN" sz="1600" dirty="0"/>
              <a:t>GC</a:t>
            </a:r>
            <a:endParaRPr lang="zh-CN" altLang="en-US" sz="1600" dirty="0"/>
          </a:p>
        </p:txBody>
      </p:sp>
    </p:spTree>
    <p:extLst>
      <p:ext uri="{BB962C8B-B14F-4D97-AF65-F5344CB8AC3E}">
        <p14:creationId xmlns:p14="http://schemas.microsoft.com/office/powerpoint/2010/main" val="2096743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92324"/>
          </a:xfrm>
          <a:prstGeom prst="rect">
            <a:avLst/>
          </a:prstGeom>
        </p:spPr>
      </p:pic>
    </p:spTree>
    <p:extLst>
      <p:ext uri="{BB962C8B-B14F-4D97-AF65-F5344CB8AC3E}">
        <p14:creationId xmlns:p14="http://schemas.microsoft.com/office/powerpoint/2010/main" val="2381417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62563"/>
          </a:xfrm>
          <a:prstGeom prst="rect">
            <a:avLst/>
          </a:prstGeom>
        </p:spPr>
      </p:pic>
    </p:spTree>
    <p:extLst>
      <p:ext uri="{BB962C8B-B14F-4D97-AF65-F5344CB8AC3E}">
        <p14:creationId xmlns:p14="http://schemas.microsoft.com/office/powerpoint/2010/main" val="1854770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0063"/>
          </a:xfrm>
          <a:prstGeom prst="rect">
            <a:avLst/>
          </a:prstGeom>
        </p:spPr>
      </p:pic>
    </p:spTree>
    <p:extLst>
      <p:ext uri="{BB962C8B-B14F-4D97-AF65-F5344CB8AC3E}">
        <p14:creationId xmlns:p14="http://schemas.microsoft.com/office/powerpoint/2010/main" val="33989512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F393DFD-58B8-478C-80E7-8E677B3564B8}"/>
              </a:ext>
            </a:extLst>
          </p:cNvPr>
          <p:cNvPicPr>
            <a:picLocks noChangeAspect="1"/>
          </p:cNvPicPr>
          <p:nvPr/>
        </p:nvPicPr>
        <p:blipFill>
          <a:blip r:embed="rId2"/>
          <a:stretch>
            <a:fillRect/>
          </a:stretch>
        </p:blipFill>
        <p:spPr>
          <a:xfrm>
            <a:off x="-1" y="0"/>
            <a:ext cx="12192001" cy="782320"/>
          </a:xfrm>
          <a:prstGeom prst="rect">
            <a:avLst/>
          </a:prstGeom>
        </p:spPr>
      </p:pic>
      <p:pic>
        <p:nvPicPr>
          <p:cNvPr id="6" name="图片 5">
            <a:extLst>
              <a:ext uri="{FF2B5EF4-FFF2-40B4-BE49-F238E27FC236}">
                <a16:creationId xmlns:a16="http://schemas.microsoft.com/office/drawing/2014/main" id="{AEC5269A-0B90-42CD-B367-1B3C0574EB94}"/>
              </a:ext>
            </a:extLst>
          </p:cNvPr>
          <p:cNvPicPr>
            <a:picLocks noChangeAspect="1"/>
          </p:cNvPicPr>
          <p:nvPr/>
        </p:nvPicPr>
        <p:blipFill>
          <a:blip r:embed="rId3"/>
          <a:stretch>
            <a:fillRect/>
          </a:stretch>
        </p:blipFill>
        <p:spPr>
          <a:xfrm>
            <a:off x="0" y="629920"/>
            <a:ext cx="12167866" cy="3322320"/>
          </a:xfrm>
          <a:prstGeom prst="rect">
            <a:avLst/>
          </a:prstGeom>
        </p:spPr>
      </p:pic>
      <p:sp>
        <p:nvSpPr>
          <p:cNvPr id="7" name="文本框 6">
            <a:extLst>
              <a:ext uri="{FF2B5EF4-FFF2-40B4-BE49-F238E27FC236}">
                <a16:creationId xmlns:a16="http://schemas.microsoft.com/office/drawing/2014/main" id="{2C56DAA4-30B6-4117-8E0F-E068B8AE19BA}"/>
              </a:ext>
            </a:extLst>
          </p:cNvPr>
          <p:cNvSpPr txBox="1"/>
          <p:nvPr/>
        </p:nvSpPr>
        <p:spPr>
          <a:xfrm>
            <a:off x="-1" y="3952240"/>
            <a:ext cx="12192001" cy="2862322"/>
          </a:xfrm>
          <a:prstGeom prst="rect">
            <a:avLst/>
          </a:prstGeom>
          <a:noFill/>
        </p:spPr>
        <p:txBody>
          <a:bodyPr wrap="square" rtlCol="0">
            <a:spAutoFit/>
          </a:bodyPr>
          <a:lstStyle/>
          <a:p>
            <a:r>
              <a:rPr lang="zh-CN" altLang="en-US" dirty="0">
                <a:solidFill>
                  <a:srgbClr val="FF0000"/>
                </a:solidFill>
                <a:latin typeface="楷体" panose="02010609060101010101" pitchFamily="49" charset="-122"/>
                <a:ea typeface="楷体" panose="02010609060101010101" pitchFamily="49" charset="-122"/>
              </a:rPr>
              <a:t>上页提到的</a:t>
            </a:r>
            <a:r>
              <a:rPr lang="en-US" altLang="zh-CN" dirty="0" err="1">
                <a:solidFill>
                  <a:srgbClr val="FF0000"/>
                </a:solidFill>
                <a:latin typeface="楷体" panose="02010609060101010101" pitchFamily="49" charset="-122"/>
                <a:ea typeface="楷体" panose="02010609060101010101" pitchFamily="49" charset="-122"/>
              </a:rPr>
              <a:t>Remebered</a:t>
            </a:r>
            <a:r>
              <a:rPr lang="en-US" altLang="zh-CN" dirty="0">
                <a:solidFill>
                  <a:srgbClr val="FF0000"/>
                </a:solidFill>
                <a:latin typeface="楷体" panose="02010609060101010101" pitchFamily="49" charset="-122"/>
                <a:ea typeface="楷体" panose="02010609060101010101" pitchFamily="49" charset="-122"/>
              </a:rPr>
              <a:t> Set</a:t>
            </a:r>
            <a:r>
              <a:rPr lang="zh-CN" altLang="en-US" dirty="0">
                <a:solidFill>
                  <a:srgbClr val="FF0000"/>
                </a:solidFill>
                <a:latin typeface="楷体" panose="02010609060101010101" pitchFamily="49" charset="-122"/>
                <a:ea typeface="楷体" panose="02010609060101010101" pitchFamily="49" charset="-122"/>
              </a:rPr>
              <a:t>就是上述</a:t>
            </a:r>
            <a:r>
              <a:rPr lang="en-US" altLang="zh-CN" dirty="0">
                <a:solidFill>
                  <a:srgbClr val="FF0000"/>
                </a:solidFill>
                <a:latin typeface="楷体" panose="02010609060101010101" pitchFamily="49" charset="-122"/>
                <a:ea typeface="楷体" panose="02010609060101010101" pitchFamily="49" charset="-122"/>
              </a:rPr>
              <a:t>Reset</a:t>
            </a:r>
            <a:r>
              <a:rPr lang="zh-CN" altLang="en-US" dirty="0">
                <a:solidFill>
                  <a:srgbClr val="FF0000"/>
                </a:solidFill>
                <a:latin typeface="楷体" panose="02010609060101010101" pitchFamily="49" charset="-122"/>
                <a:ea typeface="楷体" panose="02010609060101010101" pitchFamily="49" charset="-122"/>
              </a:rPr>
              <a:t>，上页提到的</a:t>
            </a:r>
            <a:r>
              <a:rPr lang="en-US" altLang="zh-CN" dirty="0">
                <a:solidFill>
                  <a:srgbClr val="FF0000"/>
                </a:solidFill>
                <a:latin typeface="楷体" panose="02010609060101010101" pitchFamily="49" charset="-122"/>
                <a:ea typeface="楷体" panose="02010609060101010101" pitchFamily="49" charset="-122"/>
              </a:rPr>
              <a:t>Reference</a:t>
            </a:r>
            <a:r>
              <a:rPr lang="zh-CN" altLang="en-US" dirty="0">
                <a:solidFill>
                  <a:srgbClr val="FF0000"/>
                </a:solidFill>
                <a:latin typeface="楷体" panose="02010609060101010101" pitchFamily="49" charset="-122"/>
                <a:ea typeface="楷体" panose="02010609060101010101" pitchFamily="49" charset="-122"/>
              </a:rPr>
              <a:t>类型就是引用类型，其中</a:t>
            </a:r>
            <a:r>
              <a:rPr lang="en-US" altLang="zh-CN" dirty="0">
                <a:solidFill>
                  <a:srgbClr val="FF0000"/>
                </a:solidFill>
                <a:latin typeface="楷体" panose="02010609060101010101" pitchFamily="49" charset="-122"/>
                <a:ea typeface="楷体" panose="02010609060101010101" pitchFamily="49" charset="-122"/>
              </a:rPr>
              <a:t>Reset</a:t>
            </a:r>
            <a:r>
              <a:rPr lang="zh-CN" altLang="en-US" dirty="0">
                <a:solidFill>
                  <a:srgbClr val="FF0000"/>
                </a:solidFill>
                <a:latin typeface="楷体" panose="02010609060101010101" pitchFamily="49" charset="-122"/>
                <a:ea typeface="楷体" panose="02010609060101010101" pitchFamily="49" charset="-122"/>
              </a:rPr>
              <a:t>的作用是记录当前</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中哪些对象被外部引用指向，比如</a:t>
            </a:r>
            <a:r>
              <a:rPr lang="en-US" altLang="zh-CN" dirty="0">
                <a:solidFill>
                  <a:srgbClr val="FF0000"/>
                </a:solidFill>
                <a:latin typeface="楷体" panose="02010609060101010101" pitchFamily="49" charset="-122"/>
                <a:ea typeface="楷体" panose="02010609060101010101" pitchFamily="49" charset="-122"/>
              </a:rPr>
              <a:t>Old</a:t>
            </a:r>
            <a:r>
              <a:rPr lang="zh-CN" altLang="en-US" dirty="0">
                <a:solidFill>
                  <a:srgbClr val="FF0000"/>
                </a:solidFill>
                <a:latin typeface="楷体" panose="02010609060101010101" pitchFamily="49" charset="-122"/>
                <a:ea typeface="楷体" panose="02010609060101010101" pitchFamily="49" charset="-122"/>
              </a:rPr>
              <a:t>区中的对象会指向</a:t>
            </a:r>
            <a:r>
              <a:rPr lang="en-US" altLang="zh-CN" dirty="0">
                <a:solidFill>
                  <a:srgbClr val="FF0000"/>
                </a:solidFill>
                <a:latin typeface="楷体" panose="02010609060101010101" pitchFamily="49" charset="-122"/>
                <a:ea typeface="楷体" panose="02010609060101010101" pitchFamily="49" charset="-122"/>
              </a:rPr>
              <a:t>Eden</a:t>
            </a:r>
            <a:r>
              <a:rPr lang="zh-CN" altLang="en-US" dirty="0">
                <a:solidFill>
                  <a:srgbClr val="FF0000"/>
                </a:solidFill>
                <a:latin typeface="楷体" panose="02010609060101010101" pitchFamily="49" charset="-122"/>
                <a:ea typeface="楷体" panose="02010609060101010101" pitchFamily="49" charset="-122"/>
              </a:rPr>
              <a:t>区的对象，然后当我们要回收某个</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的时候，直接遍历遍历当前</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中的所有对象就可以了，然后针对性的去找到那些指向当前对象的其他对象，最终发现当前对象是否是根可达的，如果不是，那就应该被删除，其实之前的垃圾回收器都涉及到这个问题，当进行</a:t>
            </a:r>
            <a:r>
              <a:rPr lang="en-US" altLang="zh-CN" dirty="0">
                <a:solidFill>
                  <a:srgbClr val="FF0000"/>
                </a:solidFill>
                <a:latin typeface="楷体" panose="02010609060101010101" pitchFamily="49" charset="-122"/>
                <a:ea typeface="楷体" panose="02010609060101010101" pitchFamily="49" charset="-122"/>
              </a:rPr>
              <a:t>Minor GC</a:t>
            </a:r>
            <a:r>
              <a:rPr lang="zh-CN" altLang="en-US" dirty="0">
                <a:solidFill>
                  <a:srgbClr val="FF0000"/>
                </a:solidFill>
                <a:latin typeface="楷体" panose="02010609060101010101" pitchFamily="49" charset="-122"/>
                <a:ea typeface="楷体" panose="02010609060101010101" pitchFamily="49" charset="-122"/>
              </a:rPr>
              <a:t>的时候，通过</a:t>
            </a:r>
            <a:r>
              <a:rPr lang="en-US" altLang="zh-CN" dirty="0">
                <a:solidFill>
                  <a:srgbClr val="FF0000"/>
                </a:solidFill>
                <a:latin typeface="楷体" panose="02010609060101010101" pitchFamily="49" charset="-122"/>
                <a:ea typeface="楷体" panose="02010609060101010101" pitchFamily="49" charset="-122"/>
              </a:rPr>
              <a:t>GC Roots</a:t>
            </a:r>
            <a:r>
              <a:rPr lang="zh-CN" altLang="en-US" dirty="0">
                <a:solidFill>
                  <a:srgbClr val="FF0000"/>
                </a:solidFill>
                <a:latin typeface="楷体" panose="02010609060101010101" pitchFamily="49" charset="-122"/>
                <a:ea typeface="楷体" panose="02010609060101010101" pitchFamily="49" charset="-122"/>
              </a:rPr>
              <a:t>查找的时候还需要遍历</a:t>
            </a:r>
            <a:r>
              <a:rPr lang="en-US" altLang="zh-CN" dirty="0">
                <a:solidFill>
                  <a:srgbClr val="FF0000"/>
                </a:solidFill>
                <a:latin typeface="楷体" panose="02010609060101010101" pitchFamily="49" charset="-122"/>
                <a:ea typeface="楷体" panose="02010609060101010101" pitchFamily="49" charset="-122"/>
              </a:rPr>
              <a:t>Old</a:t>
            </a:r>
            <a:r>
              <a:rPr lang="zh-CN" altLang="en-US" dirty="0">
                <a:solidFill>
                  <a:srgbClr val="FF0000"/>
                </a:solidFill>
                <a:latin typeface="楷体" panose="02010609060101010101" pitchFamily="49" charset="-122"/>
                <a:ea typeface="楷体" panose="02010609060101010101" pitchFamily="49" charset="-122"/>
              </a:rPr>
              <a:t>区的对象，毕竟</a:t>
            </a:r>
            <a:r>
              <a:rPr lang="en-US" altLang="zh-CN" dirty="0">
                <a:solidFill>
                  <a:srgbClr val="FF0000"/>
                </a:solidFill>
                <a:latin typeface="楷体" panose="02010609060101010101" pitchFamily="49" charset="-122"/>
                <a:ea typeface="楷体" panose="02010609060101010101" pitchFamily="49" charset="-122"/>
              </a:rPr>
              <a:t>Old</a:t>
            </a:r>
            <a:r>
              <a:rPr lang="zh-CN" altLang="en-US" dirty="0">
                <a:solidFill>
                  <a:srgbClr val="FF0000"/>
                </a:solidFill>
                <a:latin typeface="楷体" panose="02010609060101010101" pitchFamily="49" charset="-122"/>
                <a:ea typeface="楷体" panose="02010609060101010101" pitchFamily="49" charset="-122"/>
              </a:rPr>
              <a:t>区对象也可能会指向</a:t>
            </a:r>
            <a:r>
              <a:rPr lang="en-US" altLang="zh-CN" dirty="0">
                <a:solidFill>
                  <a:srgbClr val="FF0000"/>
                </a:solidFill>
                <a:latin typeface="楷体" panose="02010609060101010101" pitchFamily="49" charset="-122"/>
                <a:ea typeface="楷体" panose="02010609060101010101" pitchFamily="49" charset="-122"/>
              </a:rPr>
              <a:t>Eden</a:t>
            </a:r>
            <a:r>
              <a:rPr lang="zh-CN" altLang="en-US" dirty="0">
                <a:solidFill>
                  <a:srgbClr val="FF0000"/>
                </a:solidFill>
                <a:latin typeface="楷体" panose="02010609060101010101" pitchFamily="49" charset="-122"/>
                <a:ea typeface="楷体" panose="02010609060101010101" pitchFamily="49" charset="-122"/>
              </a:rPr>
              <a:t>区对象，但是</a:t>
            </a:r>
            <a:r>
              <a:rPr lang="en-US" altLang="zh-CN" dirty="0">
                <a:solidFill>
                  <a:srgbClr val="FF0000"/>
                </a:solidFill>
                <a:latin typeface="楷体" panose="02010609060101010101" pitchFamily="49" charset="-122"/>
                <a:ea typeface="楷体" panose="02010609060101010101" pitchFamily="49" charset="-122"/>
              </a:rPr>
              <a:t>G1</a:t>
            </a:r>
            <a:r>
              <a:rPr lang="zh-CN" altLang="en-US" dirty="0">
                <a:solidFill>
                  <a:srgbClr val="FF0000"/>
                </a:solidFill>
                <a:latin typeface="楷体" panose="02010609060101010101" pitchFamily="49" charset="-122"/>
                <a:ea typeface="楷体" panose="02010609060101010101" pitchFamily="49" charset="-122"/>
              </a:rPr>
              <a:t>通过</a:t>
            </a:r>
            <a:r>
              <a:rPr lang="en-US" altLang="zh-CN" dirty="0" err="1">
                <a:solidFill>
                  <a:srgbClr val="FF0000"/>
                </a:solidFill>
                <a:latin typeface="楷体" panose="02010609060101010101" pitchFamily="49" charset="-122"/>
                <a:ea typeface="楷体" panose="02010609060101010101" pitchFamily="49" charset="-122"/>
              </a:rPr>
              <a:t>Rset</a:t>
            </a:r>
            <a:r>
              <a:rPr lang="zh-CN" altLang="en-US" dirty="0">
                <a:solidFill>
                  <a:srgbClr val="FF0000"/>
                </a:solidFill>
                <a:latin typeface="楷体" panose="02010609060101010101" pitchFamily="49" charset="-122"/>
                <a:ea typeface="楷体" panose="02010609060101010101" pitchFamily="49" charset="-122"/>
              </a:rPr>
              <a:t>避免了全堆的扫描，当引用类型数据写操作时，先暂时中断，然后判断当前引用类型数据是否被其他对象所指向，如果不被指向，那就直接放在</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中就可以了；如果被其他对象指向，那么还要判断这个对象是在当前要插入的</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中，还是在其他</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中；如果在其他</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中，那就需要使用</a:t>
            </a:r>
            <a:r>
              <a:rPr lang="en-US" altLang="zh-CN" dirty="0" err="1">
                <a:solidFill>
                  <a:srgbClr val="FF0000"/>
                </a:solidFill>
                <a:latin typeface="楷体" panose="02010609060101010101" pitchFamily="49" charset="-122"/>
                <a:ea typeface="楷体" panose="02010609060101010101" pitchFamily="49" charset="-122"/>
              </a:rPr>
              <a:t>CardTable</a:t>
            </a:r>
            <a:r>
              <a:rPr lang="zh-CN" altLang="en-US" dirty="0">
                <a:solidFill>
                  <a:srgbClr val="FF0000"/>
                </a:solidFill>
                <a:latin typeface="楷体" panose="02010609060101010101" pitchFamily="49" charset="-122"/>
                <a:ea typeface="楷体" panose="02010609060101010101" pitchFamily="49" charset="-122"/>
              </a:rPr>
              <a:t>把当前引用类型数据的指向信息放在</a:t>
            </a:r>
            <a:r>
              <a:rPr lang="en-US" altLang="zh-CN" dirty="0" err="1">
                <a:solidFill>
                  <a:srgbClr val="FF0000"/>
                </a:solidFill>
                <a:latin typeface="楷体" panose="02010609060101010101" pitchFamily="49" charset="-122"/>
                <a:ea typeface="楷体" panose="02010609060101010101" pitchFamily="49" charset="-122"/>
              </a:rPr>
              <a:t>Rset</a:t>
            </a:r>
            <a:r>
              <a:rPr lang="zh-CN" altLang="en-US" dirty="0">
                <a:solidFill>
                  <a:srgbClr val="FF0000"/>
                </a:solidFill>
                <a:latin typeface="楷体" panose="02010609060101010101" pitchFamily="49" charset="-122"/>
                <a:ea typeface="楷体" panose="02010609060101010101" pitchFamily="49" charset="-122"/>
              </a:rPr>
              <a:t>中，也就是形成上面的虚线连线，如果在当前</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中，那就不需要指向了，毕竟到时候我们会进行遍历查找根可达对象，那肯定会找到的，所以这种情况也是直接放在</a:t>
            </a:r>
            <a:r>
              <a:rPr lang="en-US" altLang="zh-CN" dirty="0">
                <a:solidFill>
                  <a:srgbClr val="FF0000"/>
                </a:solidFill>
                <a:latin typeface="楷体" panose="02010609060101010101" pitchFamily="49" charset="-122"/>
                <a:ea typeface="楷体" panose="02010609060101010101" pitchFamily="49" charset="-122"/>
              </a:rPr>
              <a:t>Region</a:t>
            </a:r>
            <a:r>
              <a:rPr lang="zh-CN" altLang="en-US" dirty="0">
                <a:solidFill>
                  <a:srgbClr val="FF0000"/>
                </a:solidFill>
                <a:latin typeface="楷体" panose="02010609060101010101" pitchFamily="49" charset="-122"/>
                <a:ea typeface="楷体" panose="02010609060101010101" pitchFamily="49" charset="-122"/>
              </a:rPr>
              <a:t>中就可以了；</a:t>
            </a:r>
          </a:p>
        </p:txBody>
      </p:sp>
    </p:spTree>
    <p:extLst>
      <p:ext uri="{BB962C8B-B14F-4D97-AF65-F5344CB8AC3E}">
        <p14:creationId xmlns:p14="http://schemas.microsoft.com/office/powerpoint/2010/main" val="3557811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339308" cy="6850063"/>
          </a:xfrm>
          <a:prstGeom prst="rect">
            <a:avLst/>
          </a:prstGeom>
        </p:spPr>
      </p:pic>
    </p:spTree>
    <p:extLst>
      <p:ext uri="{BB962C8B-B14F-4D97-AF65-F5344CB8AC3E}">
        <p14:creationId xmlns:p14="http://schemas.microsoft.com/office/powerpoint/2010/main" val="25091582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1175"/>
          </a:xfrm>
          <a:prstGeom prst="rect">
            <a:avLst/>
          </a:prstGeom>
        </p:spPr>
      </p:pic>
      <p:sp>
        <p:nvSpPr>
          <p:cNvPr id="3" name="文本框 2">
            <a:extLst>
              <a:ext uri="{FF2B5EF4-FFF2-40B4-BE49-F238E27FC236}">
                <a16:creationId xmlns:a16="http://schemas.microsoft.com/office/drawing/2014/main" id="{AA2AAA2F-E4F1-4B05-BBAA-B9749BE21B6E}"/>
              </a:ext>
            </a:extLst>
          </p:cNvPr>
          <p:cNvSpPr txBox="1"/>
          <p:nvPr/>
        </p:nvSpPr>
        <p:spPr>
          <a:xfrm>
            <a:off x="10392338" y="1545769"/>
            <a:ext cx="569240" cy="1200329"/>
          </a:xfrm>
          <a:prstGeom prst="rect">
            <a:avLst/>
          </a:prstGeom>
          <a:noFill/>
        </p:spPr>
        <p:txBody>
          <a:bodyPr wrap="square" rtlCol="0">
            <a:spAutoFit/>
          </a:bodyPr>
          <a:lstStyle/>
          <a:p>
            <a:r>
              <a:rPr lang="zh-CN" altLang="en-US" dirty="0"/>
              <a:t>回</a:t>
            </a:r>
            <a:endParaRPr lang="en-US" altLang="zh-CN" dirty="0"/>
          </a:p>
          <a:p>
            <a:r>
              <a:rPr lang="zh-CN" altLang="en-US" dirty="0"/>
              <a:t>收</a:t>
            </a:r>
            <a:endParaRPr lang="en-US" altLang="zh-CN" dirty="0"/>
          </a:p>
          <a:p>
            <a:r>
              <a:rPr lang="zh-CN" altLang="en-US" dirty="0"/>
              <a:t>之</a:t>
            </a:r>
            <a:endParaRPr lang="en-US" altLang="zh-CN" dirty="0"/>
          </a:p>
          <a:p>
            <a:r>
              <a:rPr lang="zh-CN" altLang="en-US" dirty="0"/>
              <a:t>前</a:t>
            </a:r>
          </a:p>
        </p:txBody>
      </p:sp>
      <p:sp>
        <p:nvSpPr>
          <p:cNvPr id="4" name="文本框 3">
            <a:extLst>
              <a:ext uri="{FF2B5EF4-FFF2-40B4-BE49-F238E27FC236}">
                <a16:creationId xmlns:a16="http://schemas.microsoft.com/office/drawing/2014/main" id="{ABDB8A22-A6B1-418E-86BB-61C7827F76EE}"/>
              </a:ext>
            </a:extLst>
          </p:cNvPr>
          <p:cNvSpPr txBox="1"/>
          <p:nvPr/>
        </p:nvSpPr>
        <p:spPr>
          <a:xfrm>
            <a:off x="10408249" y="4634409"/>
            <a:ext cx="569240" cy="1200329"/>
          </a:xfrm>
          <a:prstGeom prst="rect">
            <a:avLst/>
          </a:prstGeom>
          <a:noFill/>
        </p:spPr>
        <p:txBody>
          <a:bodyPr wrap="square" rtlCol="0">
            <a:spAutoFit/>
          </a:bodyPr>
          <a:lstStyle/>
          <a:p>
            <a:r>
              <a:rPr lang="zh-CN" altLang="en-US" dirty="0"/>
              <a:t>回</a:t>
            </a:r>
            <a:endParaRPr lang="en-US" altLang="zh-CN" dirty="0"/>
          </a:p>
          <a:p>
            <a:r>
              <a:rPr lang="zh-CN" altLang="en-US" dirty="0"/>
              <a:t>收</a:t>
            </a:r>
            <a:endParaRPr lang="en-US" altLang="zh-CN" dirty="0"/>
          </a:p>
          <a:p>
            <a:r>
              <a:rPr lang="zh-CN" altLang="en-US" dirty="0"/>
              <a:t>之</a:t>
            </a:r>
            <a:endParaRPr lang="en-US" altLang="zh-CN" dirty="0"/>
          </a:p>
          <a:p>
            <a:r>
              <a:rPr lang="zh-CN" altLang="en-US" dirty="0"/>
              <a:t>后</a:t>
            </a:r>
          </a:p>
        </p:txBody>
      </p:sp>
    </p:spTree>
    <p:extLst>
      <p:ext uri="{BB962C8B-B14F-4D97-AF65-F5344CB8AC3E}">
        <p14:creationId xmlns:p14="http://schemas.microsoft.com/office/powerpoint/2010/main" val="2727979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 y="1"/>
            <a:ext cx="12202132" cy="6858000"/>
          </a:xfrm>
          <a:prstGeom prst="rect">
            <a:avLst/>
          </a:prstGeom>
        </p:spPr>
      </p:pic>
      <p:sp>
        <p:nvSpPr>
          <p:cNvPr id="3" name="文本框 2">
            <a:extLst>
              <a:ext uri="{FF2B5EF4-FFF2-40B4-BE49-F238E27FC236}">
                <a16:creationId xmlns:a16="http://schemas.microsoft.com/office/drawing/2014/main" id="{8A76FEF1-AB82-4AC3-842B-3E2B91F628B3}"/>
              </a:ext>
            </a:extLst>
          </p:cNvPr>
          <p:cNvSpPr txBox="1"/>
          <p:nvPr/>
        </p:nvSpPr>
        <p:spPr>
          <a:xfrm>
            <a:off x="3332480" y="2032000"/>
            <a:ext cx="3374642" cy="369332"/>
          </a:xfrm>
          <a:prstGeom prst="rect">
            <a:avLst/>
          </a:prstGeom>
          <a:noFill/>
        </p:spPr>
        <p:txBody>
          <a:bodyPr wrap="none" rtlCol="0">
            <a:spAutoFit/>
          </a:bodyPr>
          <a:lstStyle/>
          <a:p>
            <a:r>
              <a:rPr lang="zh-CN" altLang="en-US" dirty="0"/>
              <a:t>作用：保证</a:t>
            </a:r>
            <a:r>
              <a:rPr lang="en-US" altLang="zh-CN" dirty="0" err="1"/>
              <a:t>Rset</a:t>
            </a:r>
            <a:r>
              <a:rPr lang="zh-CN" altLang="en-US" dirty="0"/>
              <a:t>中的数据准确性</a:t>
            </a:r>
          </a:p>
        </p:txBody>
      </p:sp>
      <p:sp>
        <p:nvSpPr>
          <p:cNvPr id="4" name="文本框 3">
            <a:extLst>
              <a:ext uri="{FF2B5EF4-FFF2-40B4-BE49-F238E27FC236}">
                <a16:creationId xmlns:a16="http://schemas.microsoft.com/office/drawing/2014/main" id="{1AF2B686-9B42-4E06-9BBF-72C49D7C44AC}"/>
              </a:ext>
            </a:extLst>
          </p:cNvPr>
          <p:cNvSpPr txBox="1"/>
          <p:nvPr/>
        </p:nvSpPr>
        <p:spPr>
          <a:xfrm>
            <a:off x="3048000" y="1046480"/>
            <a:ext cx="3605474" cy="369332"/>
          </a:xfrm>
          <a:prstGeom prst="rect">
            <a:avLst/>
          </a:prstGeom>
          <a:noFill/>
        </p:spPr>
        <p:txBody>
          <a:bodyPr wrap="none" rtlCol="0">
            <a:spAutoFit/>
          </a:bodyPr>
          <a:lstStyle/>
          <a:p>
            <a:r>
              <a:rPr lang="zh-CN" altLang="en-US" dirty="0"/>
              <a:t>可以体现</a:t>
            </a:r>
            <a:r>
              <a:rPr lang="en-US" altLang="zh-CN" dirty="0" err="1"/>
              <a:t>Rset</a:t>
            </a:r>
            <a:r>
              <a:rPr lang="zh-CN" altLang="en-US" dirty="0"/>
              <a:t>作用：避免全堆扫描</a:t>
            </a:r>
          </a:p>
        </p:txBody>
      </p:sp>
      <p:sp>
        <p:nvSpPr>
          <p:cNvPr id="5" name="文本框 4">
            <a:extLst>
              <a:ext uri="{FF2B5EF4-FFF2-40B4-BE49-F238E27FC236}">
                <a16:creationId xmlns:a16="http://schemas.microsoft.com/office/drawing/2014/main" id="{5CEF5A98-EA51-4212-9300-CB8BE7838902}"/>
              </a:ext>
            </a:extLst>
          </p:cNvPr>
          <p:cNvSpPr txBox="1"/>
          <p:nvPr/>
        </p:nvSpPr>
        <p:spPr>
          <a:xfrm>
            <a:off x="3454400" y="3017520"/>
            <a:ext cx="3185487" cy="369332"/>
          </a:xfrm>
          <a:prstGeom prst="rect">
            <a:avLst/>
          </a:prstGeom>
          <a:noFill/>
        </p:spPr>
        <p:txBody>
          <a:bodyPr wrap="none" rtlCol="0">
            <a:spAutoFit/>
          </a:bodyPr>
          <a:lstStyle/>
          <a:p>
            <a:r>
              <a:rPr lang="zh-CN" altLang="en-US" dirty="0"/>
              <a:t>作用：根可达性遍历的一部分</a:t>
            </a:r>
          </a:p>
        </p:txBody>
      </p:sp>
      <p:sp>
        <p:nvSpPr>
          <p:cNvPr id="6" name="文本框 5">
            <a:extLst>
              <a:ext uri="{FF2B5EF4-FFF2-40B4-BE49-F238E27FC236}">
                <a16:creationId xmlns:a16="http://schemas.microsoft.com/office/drawing/2014/main" id="{14DB2C3B-2FA5-45CF-A249-2229AC3FECD0}"/>
              </a:ext>
            </a:extLst>
          </p:cNvPr>
          <p:cNvSpPr txBox="1"/>
          <p:nvPr/>
        </p:nvSpPr>
        <p:spPr>
          <a:xfrm>
            <a:off x="3454400" y="3674348"/>
            <a:ext cx="2954655" cy="369332"/>
          </a:xfrm>
          <a:prstGeom prst="rect">
            <a:avLst/>
          </a:prstGeom>
          <a:noFill/>
        </p:spPr>
        <p:txBody>
          <a:bodyPr wrap="none" rtlCol="0">
            <a:spAutoFit/>
          </a:bodyPr>
          <a:lstStyle/>
          <a:p>
            <a:r>
              <a:rPr lang="zh-CN" altLang="en-US" dirty="0"/>
              <a:t>说明：新生代使用复制算法</a:t>
            </a:r>
          </a:p>
        </p:txBody>
      </p:sp>
      <p:sp>
        <p:nvSpPr>
          <p:cNvPr id="7" name="文本框 6">
            <a:extLst>
              <a:ext uri="{FF2B5EF4-FFF2-40B4-BE49-F238E27FC236}">
                <a16:creationId xmlns:a16="http://schemas.microsoft.com/office/drawing/2014/main" id="{A618D9BD-2EA1-4302-B8F8-1C5C69007CE1}"/>
              </a:ext>
            </a:extLst>
          </p:cNvPr>
          <p:cNvSpPr txBox="1"/>
          <p:nvPr/>
        </p:nvSpPr>
        <p:spPr>
          <a:xfrm>
            <a:off x="540002" y="6519446"/>
            <a:ext cx="12334240" cy="338554"/>
          </a:xfrm>
          <a:prstGeom prst="rect">
            <a:avLst/>
          </a:prstGeom>
          <a:noFill/>
        </p:spPr>
        <p:txBody>
          <a:bodyPr wrap="square" rtlCol="0">
            <a:spAutoFit/>
          </a:bodyPr>
          <a:lstStyle/>
          <a:p>
            <a:r>
              <a:rPr lang="zh-CN" altLang="en-US" sz="1600" i="1" dirty="0"/>
              <a:t>第五阶段补充：以上回收的都是强引用对象，下面回收软引用对象（不足回收）、弱引用对象（发现回收）、虚引用对象</a:t>
            </a:r>
          </a:p>
        </p:txBody>
      </p:sp>
      <p:sp>
        <p:nvSpPr>
          <p:cNvPr id="8" name="文本框 7">
            <a:extLst>
              <a:ext uri="{FF2B5EF4-FFF2-40B4-BE49-F238E27FC236}">
                <a16:creationId xmlns:a16="http://schemas.microsoft.com/office/drawing/2014/main" id="{0BB81506-81F8-44E0-B861-0BC11302D3D7}"/>
              </a:ext>
            </a:extLst>
          </p:cNvPr>
          <p:cNvSpPr txBox="1"/>
          <p:nvPr/>
        </p:nvSpPr>
        <p:spPr>
          <a:xfrm>
            <a:off x="3237307" y="5273040"/>
            <a:ext cx="9068508" cy="338554"/>
          </a:xfrm>
          <a:prstGeom prst="rect">
            <a:avLst/>
          </a:prstGeom>
          <a:noFill/>
        </p:spPr>
        <p:txBody>
          <a:bodyPr wrap="none" rtlCol="0">
            <a:spAutoFit/>
          </a:bodyPr>
          <a:lstStyle/>
          <a:p>
            <a:r>
              <a:rPr lang="zh-CN" altLang="en-US" sz="1600" i="1" dirty="0"/>
              <a:t>空</a:t>
            </a:r>
            <a:r>
              <a:rPr lang="en-US" altLang="zh-CN" sz="1600" i="1" dirty="0"/>
              <a:t>Eden</a:t>
            </a:r>
            <a:r>
              <a:rPr lang="zh-CN" altLang="en-US" sz="1600" i="1" dirty="0"/>
              <a:t>：</a:t>
            </a:r>
            <a:r>
              <a:rPr lang="en-US" altLang="zh-CN" sz="1600" i="1" dirty="0"/>
              <a:t>Eden</a:t>
            </a:r>
            <a:r>
              <a:rPr lang="zh-CN" altLang="en-US" sz="1600" i="1" dirty="0"/>
              <a:t>变成空的，那它就变成了无主</a:t>
            </a:r>
            <a:r>
              <a:rPr lang="en-US" altLang="zh-CN" sz="1600" i="1" dirty="0"/>
              <a:t>Region</a:t>
            </a:r>
            <a:r>
              <a:rPr lang="zh-CN" altLang="en-US" sz="1600" i="1" dirty="0"/>
              <a:t>，因此会被记录到空链表中，等待下一次被分配</a:t>
            </a:r>
          </a:p>
        </p:txBody>
      </p:sp>
    </p:spTree>
    <p:extLst>
      <p:ext uri="{BB962C8B-B14F-4D97-AF65-F5344CB8AC3E}">
        <p14:creationId xmlns:p14="http://schemas.microsoft.com/office/powerpoint/2010/main" val="10206192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5D662B2-0871-4C94-83C2-CAB989EFAEC9}"/>
              </a:ext>
            </a:extLst>
          </p:cNvPr>
          <p:cNvSpPr txBox="1"/>
          <p:nvPr/>
        </p:nvSpPr>
        <p:spPr>
          <a:xfrm>
            <a:off x="0" y="0"/>
            <a:ext cx="7890302" cy="523220"/>
          </a:xfrm>
          <a:prstGeom prst="rect">
            <a:avLst/>
          </a:prstGeom>
          <a:noFill/>
        </p:spPr>
        <p:txBody>
          <a:bodyPr wrap="none" rtlCol="0">
            <a:spAutoFit/>
          </a:bodyPr>
          <a:lstStyle/>
          <a:p>
            <a:r>
              <a:rPr lang="zh-CN" altLang="en-US" sz="2800" b="1" dirty="0">
                <a:solidFill>
                  <a:srgbClr val="FF0000"/>
                </a:solidFill>
              </a:rPr>
              <a:t>对上页</a:t>
            </a:r>
            <a:r>
              <a:rPr lang="en-US" altLang="zh-CN" sz="2800" b="1" dirty="0">
                <a:solidFill>
                  <a:srgbClr val="FF0000"/>
                </a:solidFill>
              </a:rPr>
              <a:t>dirty card queue</a:t>
            </a:r>
            <a:r>
              <a:rPr lang="zh-CN" altLang="en-US" sz="2800" b="1" dirty="0">
                <a:solidFill>
                  <a:srgbClr val="FF0000"/>
                </a:solidFill>
              </a:rPr>
              <a:t>（脏卡表队列）的解释：</a:t>
            </a:r>
          </a:p>
        </p:txBody>
      </p:sp>
      <p:pic>
        <p:nvPicPr>
          <p:cNvPr id="5" name="图片 4">
            <a:extLst>
              <a:ext uri="{FF2B5EF4-FFF2-40B4-BE49-F238E27FC236}">
                <a16:creationId xmlns:a16="http://schemas.microsoft.com/office/drawing/2014/main" id="{C54B30A8-2973-4428-9C73-8A45ACCD2A11}"/>
              </a:ext>
            </a:extLst>
          </p:cNvPr>
          <p:cNvPicPr>
            <a:picLocks noChangeAspect="1"/>
          </p:cNvPicPr>
          <p:nvPr/>
        </p:nvPicPr>
        <p:blipFill>
          <a:blip r:embed="rId2"/>
          <a:stretch>
            <a:fillRect/>
          </a:stretch>
        </p:blipFill>
        <p:spPr>
          <a:xfrm>
            <a:off x="-1" y="609600"/>
            <a:ext cx="12192001" cy="849949"/>
          </a:xfrm>
          <a:prstGeom prst="rect">
            <a:avLst/>
          </a:prstGeom>
        </p:spPr>
      </p:pic>
      <p:sp>
        <p:nvSpPr>
          <p:cNvPr id="6" name="文本框 5">
            <a:extLst>
              <a:ext uri="{FF2B5EF4-FFF2-40B4-BE49-F238E27FC236}">
                <a16:creationId xmlns:a16="http://schemas.microsoft.com/office/drawing/2014/main" id="{51A3C5CB-D853-46F0-B9CA-04838A804E33}"/>
              </a:ext>
            </a:extLst>
          </p:cNvPr>
          <p:cNvSpPr txBox="1"/>
          <p:nvPr/>
        </p:nvSpPr>
        <p:spPr>
          <a:xfrm>
            <a:off x="-2" y="1737360"/>
            <a:ext cx="12192001" cy="2308324"/>
          </a:xfrm>
          <a:prstGeom prst="rect">
            <a:avLst/>
          </a:prstGeom>
          <a:noFill/>
        </p:spPr>
        <p:txBody>
          <a:bodyPr wrap="square" rtlCol="0">
            <a:spAutoFit/>
          </a:bodyPr>
          <a:lstStyle/>
          <a:p>
            <a:r>
              <a:rPr lang="zh-CN" altLang="en-US" dirty="0"/>
              <a:t>其中</a:t>
            </a:r>
            <a:r>
              <a:rPr lang="en-US" altLang="zh-CN" dirty="0" err="1"/>
              <a:t>object.field</a:t>
            </a:r>
            <a:r>
              <a:rPr lang="en-US" altLang="zh-CN" dirty="0"/>
              <a:t>=object</a:t>
            </a:r>
            <a:r>
              <a:rPr lang="zh-CN" altLang="en-US" dirty="0"/>
              <a:t>中的第一个</a:t>
            </a:r>
            <a:r>
              <a:rPr lang="en-US" altLang="zh-CN" dirty="0"/>
              <a:t>object</a:t>
            </a:r>
            <a:r>
              <a:rPr lang="zh-CN" altLang="en-US" dirty="0"/>
              <a:t>代表老年代中的对象，而第二个</a:t>
            </a:r>
            <a:r>
              <a:rPr lang="en-US" altLang="zh-CN" dirty="0"/>
              <a:t>object</a:t>
            </a:r>
            <a:r>
              <a:rPr lang="zh-CN" altLang="en-US" dirty="0"/>
              <a:t>代表</a:t>
            </a:r>
            <a:r>
              <a:rPr lang="en-US" altLang="zh-CN" dirty="0"/>
              <a:t>Eden</a:t>
            </a:r>
            <a:r>
              <a:rPr lang="zh-CN" altLang="en-US" dirty="0"/>
              <a:t>区中的对象</a:t>
            </a:r>
            <a:endParaRPr lang="en-US" altLang="zh-CN" dirty="0"/>
          </a:p>
          <a:p>
            <a:endParaRPr lang="en-US" altLang="zh-CN" sz="2400" b="1" dirty="0">
              <a:solidFill>
                <a:srgbClr val="FF0000"/>
              </a:solidFill>
            </a:endParaRPr>
          </a:p>
          <a:p>
            <a:endParaRPr lang="en-US" altLang="zh-CN" sz="2400" b="1" dirty="0">
              <a:solidFill>
                <a:srgbClr val="FF0000"/>
              </a:solidFill>
            </a:endParaRPr>
          </a:p>
          <a:p>
            <a:r>
              <a:rPr lang="zh-CN" altLang="en-US" sz="2400" b="1" dirty="0">
                <a:solidFill>
                  <a:srgbClr val="FF0000"/>
                </a:solidFill>
              </a:rPr>
              <a:t>脏卡表队列作用：</a:t>
            </a:r>
            <a:endParaRPr lang="en-US" altLang="zh-CN" sz="2400" b="1" dirty="0">
              <a:solidFill>
                <a:srgbClr val="FF0000"/>
              </a:solidFill>
            </a:endParaRPr>
          </a:p>
          <a:p>
            <a:r>
              <a:rPr lang="en-US" altLang="zh-CN" dirty="0"/>
              <a:t>Reset</a:t>
            </a:r>
            <a:r>
              <a:rPr lang="zh-CN" altLang="en-US" dirty="0"/>
              <a:t>更新需要线程同步，所以开销会很大，因此不能实时更新，因此我们需要把引用对象被其他对象引用的关系放在一个脏卡表队列中，当年轻代回收的时候会进行</a:t>
            </a:r>
            <a:r>
              <a:rPr lang="en-US" altLang="zh-CN" dirty="0"/>
              <a:t>STW</a:t>
            </a:r>
            <a:r>
              <a:rPr lang="zh-CN" altLang="en-US" dirty="0"/>
              <a:t>，所以我们也正好把脏卡表队列中的值更新到</a:t>
            </a:r>
            <a:r>
              <a:rPr lang="en-US" altLang="zh-CN" dirty="0" err="1"/>
              <a:t>Rset</a:t>
            </a:r>
            <a:r>
              <a:rPr lang="zh-CN" altLang="en-US" dirty="0"/>
              <a:t>中，这样不仅没有涉及到开销问题，还可以保证</a:t>
            </a:r>
            <a:r>
              <a:rPr lang="en-US" altLang="zh-CN" dirty="0" err="1"/>
              <a:t>Rset</a:t>
            </a:r>
            <a:r>
              <a:rPr lang="zh-CN" altLang="en-US" dirty="0"/>
              <a:t>中的数据是准确的</a:t>
            </a:r>
          </a:p>
        </p:txBody>
      </p:sp>
    </p:spTree>
    <p:extLst>
      <p:ext uri="{BB962C8B-B14F-4D97-AF65-F5344CB8AC3E}">
        <p14:creationId xmlns:p14="http://schemas.microsoft.com/office/powerpoint/2010/main" val="821133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88343"/>
          </a:xfrm>
          <a:prstGeom prst="rect">
            <a:avLst/>
          </a:prstGeom>
        </p:spPr>
      </p:pic>
      <p:sp>
        <p:nvSpPr>
          <p:cNvPr id="3" name="文本框 2">
            <a:extLst>
              <a:ext uri="{FF2B5EF4-FFF2-40B4-BE49-F238E27FC236}">
                <a16:creationId xmlns:a16="http://schemas.microsoft.com/office/drawing/2014/main" id="{9898B39A-F648-463E-A0FA-CC176959C731}"/>
              </a:ext>
            </a:extLst>
          </p:cNvPr>
          <p:cNvSpPr txBox="1"/>
          <p:nvPr/>
        </p:nvSpPr>
        <p:spPr>
          <a:xfrm>
            <a:off x="8929568" y="1981200"/>
            <a:ext cx="3467616" cy="338554"/>
          </a:xfrm>
          <a:prstGeom prst="rect">
            <a:avLst/>
          </a:prstGeom>
          <a:noFill/>
        </p:spPr>
        <p:txBody>
          <a:bodyPr wrap="none" rtlCol="0">
            <a:spAutoFit/>
          </a:bodyPr>
          <a:lstStyle/>
          <a:p>
            <a:r>
              <a:rPr lang="zh-CN" altLang="en-US" sz="1600" dirty="0"/>
              <a:t>主要扫描哪些老年代对象是可达的，</a:t>
            </a:r>
          </a:p>
        </p:txBody>
      </p:sp>
      <p:sp>
        <p:nvSpPr>
          <p:cNvPr id="4" name="文本框 3">
            <a:extLst>
              <a:ext uri="{FF2B5EF4-FFF2-40B4-BE49-F238E27FC236}">
                <a16:creationId xmlns:a16="http://schemas.microsoft.com/office/drawing/2014/main" id="{2F758766-887A-48E0-97BB-BF15F33B3592}"/>
              </a:ext>
            </a:extLst>
          </p:cNvPr>
          <p:cNvSpPr txBox="1"/>
          <p:nvPr/>
        </p:nvSpPr>
        <p:spPr>
          <a:xfrm>
            <a:off x="545824" y="2268954"/>
            <a:ext cx="9821920" cy="369332"/>
          </a:xfrm>
          <a:prstGeom prst="rect">
            <a:avLst/>
          </a:prstGeom>
          <a:noFill/>
        </p:spPr>
        <p:txBody>
          <a:bodyPr wrap="none" rtlCol="0">
            <a:spAutoFit/>
          </a:bodyPr>
          <a:lstStyle/>
          <a:p>
            <a:r>
              <a:rPr lang="zh-CN" altLang="en-US" dirty="0"/>
              <a:t>毕竟我们进行</a:t>
            </a:r>
            <a:r>
              <a:rPr lang="en-US" altLang="zh-CN" dirty="0"/>
              <a:t>young GC</a:t>
            </a:r>
            <a:r>
              <a:rPr lang="zh-CN" altLang="en-US" dirty="0"/>
              <a:t>的时候会移动</a:t>
            </a:r>
            <a:r>
              <a:rPr lang="en-US" altLang="zh-CN" dirty="0"/>
              <a:t>Survivor</a:t>
            </a:r>
            <a:r>
              <a:rPr lang="zh-CN" altLang="en-US" dirty="0"/>
              <a:t>区，移动之后就找不到哪些老年代对象是可达的了</a:t>
            </a:r>
          </a:p>
        </p:txBody>
      </p:sp>
      <p:sp>
        <p:nvSpPr>
          <p:cNvPr id="6" name="文本框 5">
            <a:extLst>
              <a:ext uri="{FF2B5EF4-FFF2-40B4-BE49-F238E27FC236}">
                <a16:creationId xmlns:a16="http://schemas.microsoft.com/office/drawing/2014/main" id="{EE00FC36-6EF1-477C-85DB-A1B73681A851}"/>
              </a:ext>
            </a:extLst>
          </p:cNvPr>
          <p:cNvSpPr txBox="1"/>
          <p:nvPr/>
        </p:nvSpPr>
        <p:spPr>
          <a:xfrm>
            <a:off x="548640" y="4609128"/>
            <a:ext cx="2492990" cy="369332"/>
          </a:xfrm>
          <a:prstGeom prst="rect">
            <a:avLst/>
          </a:prstGeom>
          <a:noFill/>
        </p:spPr>
        <p:txBody>
          <a:bodyPr wrap="none" rtlCol="0">
            <a:spAutoFit/>
          </a:bodyPr>
          <a:lstStyle/>
          <a:p>
            <a:r>
              <a:rPr lang="zh-CN" altLang="en-US" dirty="0"/>
              <a:t>原因：并发标记不准确</a:t>
            </a:r>
          </a:p>
        </p:txBody>
      </p:sp>
      <p:sp>
        <p:nvSpPr>
          <p:cNvPr id="7" name="文本框 6">
            <a:extLst>
              <a:ext uri="{FF2B5EF4-FFF2-40B4-BE49-F238E27FC236}">
                <a16:creationId xmlns:a16="http://schemas.microsoft.com/office/drawing/2014/main" id="{7645F77B-321D-42E6-93B5-EB0682405E52}"/>
              </a:ext>
            </a:extLst>
          </p:cNvPr>
          <p:cNvSpPr txBox="1"/>
          <p:nvPr/>
        </p:nvSpPr>
        <p:spPr>
          <a:xfrm>
            <a:off x="7152640" y="5191760"/>
            <a:ext cx="4801314" cy="369332"/>
          </a:xfrm>
          <a:prstGeom prst="rect">
            <a:avLst/>
          </a:prstGeom>
          <a:noFill/>
        </p:spPr>
        <p:txBody>
          <a:bodyPr wrap="none" rtlCol="0">
            <a:spAutoFit/>
          </a:bodyPr>
          <a:lstStyle/>
          <a:p>
            <a:r>
              <a:rPr lang="zh-CN" altLang="en-US" dirty="0">
                <a:solidFill>
                  <a:srgbClr val="FF0000"/>
                </a:solidFill>
              </a:rPr>
              <a:t>其实是一个统计计算过程，不会涉及垃圾清理</a:t>
            </a:r>
          </a:p>
        </p:txBody>
      </p:sp>
      <p:sp>
        <p:nvSpPr>
          <p:cNvPr id="8" name="文本框 7">
            <a:extLst>
              <a:ext uri="{FF2B5EF4-FFF2-40B4-BE49-F238E27FC236}">
                <a16:creationId xmlns:a16="http://schemas.microsoft.com/office/drawing/2014/main" id="{173D8D29-37F6-4B06-813D-20264614B7FF}"/>
              </a:ext>
            </a:extLst>
          </p:cNvPr>
          <p:cNvSpPr txBox="1"/>
          <p:nvPr/>
        </p:nvSpPr>
        <p:spPr>
          <a:xfrm>
            <a:off x="1005840" y="6319520"/>
            <a:ext cx="9417963" cy="369332"/>
          </a:xfrm>
          <a:prstGeom prst="rect">
            <a:avLst/>
          </a:prstGeom>
          <a:noFill/>
        </p:spPr>
        <p:txBody>
          <a:bodyPr wrap="none" rtlCol="0">
            <a:spAutoFit/>
          </a:bodyPr>
          <a:lstStyle/>
          <a:p>
            <a:r>
              <a:rPr lang="zh-CN" altLang="en-US" dirty="0"/>
              <a:t>并发清理阶段任务：如果发现区域对象中的所有对象都是垃圾，那么这个区域会被立即回收</a:t>
            </a:r>
          </a:p>
        </p:txBody>
      </p:sp>
    </p:spTree>
    <p:extLst>
      <p:ext uri="{BB962C8B-B14F-4D97-AF65-F5344CB8AC3E}">
        <p14:creationId xmlns:p14="http://schemas.microsoft.com/office/powerpoint/2010/main" val="3683748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A279EDF-2F7A-4130-9795-C275E7DFB0F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941431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20512" cy="6850063"/>
          </a:xfrm>
          <a:prstGeom prst="rect">
            <a:avLst/>
          </a:prstGeom>
        </p:spPr>
      </p:pic>
      <p:sp>
        <p:nvSpPr>
          <p:cNvPr id="3" name="文本框 2">
            <a:extLst>
              <a:ext uri="{FF2B5EF4-FFF2-40B4-BE49-F238E27FC236}">
                <a16:creationId xmlns:a16="http://schemas.microsoft.com/office/drawing/2014/main" id="{55A89D89-BA0A-4110-AFBD-9314D733F9C2}"/>
              </a:ext>
            </a:extLst>
          </p:cNvPr>
          <p:cNvSpPr txBox="1"/>
          <p:nvPr/>
        </p:nvSpPr>
        <p:spPr>
          <a:xfrm>
            <a:off x="2875280" y="4663440"/>
            <a:ext cx="9087744" cy="369332"/>
          </a:xfrm>
          <a:prstGeom prst="rect">
            <a:avLst/>
          </a:prstGeom>
          <a:noFill/>
        </p:spPr>
        <p:txBody>
          <a:bodyPr wrap="none" rtlCol="0">
            <a:spAutoFit/>
          </a:bodyPr>
          <a:lstStyle/>
          <a:p>
            <a:r>
              <a:rPr lang="zh-CN" altLang="en-US" dirty="0"/>
              <a:t>垃圾占比越多，回收优先级越高；如果垃圾不足</a:t>
            </a:r>
            <a:r>
              <a:rPr lang="en-US" altLang="zh-CN" dirty="0"/>
              <a:t>Region</a:t>
            </a:r>
            <a:r>
              <a:rPr lang="zh-CN" altLang="en-US" dirty="0"/>
              <a:t>空间的</a:t>
            </a:r>
            <a:r>
              <a:rPr lang="en-US" altLang="zh-CN" dirty="0"/>
              <a:t>65%</a:t>
            </a:r>
            <a:r>
              <a:rPr lang="zh-CN" altLang="en-US" dirty="0"/>
              <a:t>，那么将不会进行回收</a:t>
            </a:r>
          </a:p>
        </p:txBody>
      </p:sp>
      <p:sp>
        <p:nvSpPr>
          <p:cNvPr id="5" name="文本框 4">
            <a:extLst>
              <a:ext uri="{FF2B5EF4-FFF2-40B4-BE49-F238E27FC236}">
                <a16:creationId xmlns:a16="http://schemas.microsoft.com/office/drawing/2014/main" id="{19705433-DE74-40CC-9229-78844A3DDDB8}"/>
              </a:ext>
            </a:extLst>
          </p:cNvPr>
          <p:cNvSpPr txBox="1"/>
          <p:nvPr/>
        </p:nvSpPr>
        <p:spPr>
          <a:xfrm>
            <a:off x="975360" y="6136640"/>
            <a:ext cx="10578775" cy="646331"/>
          </a:xfrm>
          <a:prstGeom prst="rect">
            <a:avLst/>
          </a:prstGeom>
          <a:noFill/>
        </p:spPr>
        <p:txBody>
          <a:bodyPr wrap="square" rtlCol="0">
            <a:spAutoFit/>
          </a:bodyPr>
          <a:lstStyle/>
          <a:p>
            <a:r>
              <a:rPr lang="zh-CN" altLang="en-US" dirty="0"/>
              <a:t>               如果垃圾不足</a:t>
            </a:r>
            <a:r>
              <a:rPr lang="en-US" altLang="zh-CN" dirty="0"/>
              <a:t>Region</a:t>
            </a:r>
            <a:r>
              <a:rPr lang="zh-CN" altLang="en-US" dirty="0"/>
              <a:t>内存的</a:t>
            </a:r>
            <a:r>
              <a:rPr lang="en-US" altLang="zh-CN" dirty="0"/>
              <a:t>10%</a:t>
            </a:r>
            <a:r>
              <a:rPr lang="zh-CN" altLang="en-US" dirty="0"/>
              <a:t>，那么将不会对该老年代</a:t>
            </a:r>
            <a:r>
              <a:rPr lang="en-US" altLang="zh-CN" dirty="0"/>
              <a:t>Region</a:t>
            </a:r>
            <a:r>
              <a:rPr lang="zh-CN" altLang="en-US" dirty="0"/>
              <a:t>进行回收，综合上面的来看，只要垃圾占整个老年代</a:t>
            </a:r>
            <a:r>
              <a:rPr lang="en-US" altLang="zh-CN" dirty="0"/>
              <a:t>Region</a:t>
            </a:r>
            <a:r>
              <a:rPr lang="zh-CN" altLang="en-US" dirty="0"/>
              <a:t>的比例大于</a:t>
            </a:r>
            <a:r>
              <a:rPr lang="en-US" altLang="zh-CN" dirty="0"/>
              <a:t>65%</a:t>
            </a:r>
            <a:r>
              <a:rPr lang="zh-CN" altLang="en-US" dirty="0"/>
              <a:t>，才会对该</a:t>
            </a:r>
            <a:r>
              <a:rPr lang="en-US" altLang="zh-CN" dirty="0"/>
              <a:t>Region</a:t>
            </a:r>
            <a:r>
              <a:rPr lang="zh-CN" altLang="en-US" dirty="0"/>
              <a:t>进行回收</a:t>
            </a:r>
            <a:endParaRPr lang="en-US" altLang="zh-CN" dirty="0"/>
          </a:p>
        </p:txBody>
      </p:sp>
    </p:spTree>
    <p:extLst>
      <p:ext uri="{BB962C8B-B14F-4D97-AF65-F5344CB8AC3E}">
        <p14:creationId xmlns:p14="http://schemas.microsoft.com/office/powerpoint/2010/main" val="4229024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1175"/>
          </a:xfrm>
          <a:prstGeom prst="rect">
            <a:avLst/>
          </a:prstGeom>
        </p:spPr>
      </p:pic>
      <p:sp>
        <p:nvSpPr>
          <p:cNvPr id="3" name="文本框 2">
            <a:extLst>
              <a:ext uri="{FF2B5EF4-FFF2-40B4-BE49-F238E27FC236}">
                <a16:creationId xmlns:a16="http://schemas.microsoft.com/office/drawing/2014/main" id="{4FD1FF59-660E-4339-B506-00B16BCA940C}"/>
              </a:ext>
            </a:extLst>
          </p:cNvPr>
          <p:cNvSpPr txBox="1"/>
          <p:nvPr/>
        </p:nvSpPr>
        <p:spPr>
          <a:xfrm>
            <a:off x="9377680" y="4897120"/>
            <a:ext cx="2236510" cy="400110"/>
          </a:xfrm>
          <a:prstGeom prst="rect">
            <a:avLst/>
          </a:prstGeom>
          <a:noFill/>
        </p:spPr>
        <p:txBody>
          <a:bodyPr wrap="none" rtlCol="0">
            <a:spAutoFit/>
          </a:bodyPr>
          <a:lstStyle/>
          <a:p>
            <a:r>
              <a:rPr lang="zh-CN" altLang="en-US" sz="2000" dirty="0"/>
              <a:t>解决：加大堆空间</a:t>
            </a:r>
          </a:p>
        </p:txBody>
      </p:sp>
      <p:sp>
        <p:nvSpPr>
          <p:cNvPr id="4" name="文本框 3">
            <a:extLst>
              <a:ext uri="{FF2B5EF4-FFF2-40B4-BE49-F238E27FC236}">
                <a16:creationId xmlns:a16="http://schemas.microsoft.com/office/drawing/2014/main" id="{0267AE83-8A99-425B-9B83-AA0595903D43}"/>
              </a:ext>
            </a:extLst>
          </p:cNvPr>
          <p:cNvSpPr txBox="1"/>
          <p:nvPr/>
        </p:nvSpPr>
        <p:spPr>
          <a:xfrm>
            <a:off x="913824" y="5720080"/>
            <a:ext cx="10232288" cy="830997"/>
          </a:xfrm>
          <a:prstGeom prst="rect">
            <a:avLst/>
          </a:prstGeom>
          <a:noFill/>
        </p:spPr>
        <p:txBody>
          <a:bodyPr wrap="none" rtlCol="0">
            <a:spAutoFit/>
          </a:bodyPr>
          <a:lstStyle/>
          <a:p>
            <a:r>
              <a:rPr lang="en-US" altLang="zh-CN" sz="2400" b="1" dirty="0"/>
              <a:t>3 . </a:t>
            </a:r>
            <a:r>
              <a:rPr lang="zh-CN" altLang="en-US" sz="2400" dirty="0"/>
              <a:t>最大</a:t>
            </a:r>
            <a:r>
              <a:rPr lang="en-US" altLang="zh-CN" sz="2400" dirty="0"/>
              <a:t>GC</a:t>
            </a:r>
            <a:r>
              <a:rPr lang="zh-CN" altLang="en-US" sz="2400" dirty="0"/>
              <a:t>停顿时间太短，导致在规定的时间间隔内无法完成垃圾回收，也</a:t>
            </a:r>
            <a:endParaRPr lang="en-US" altLang="zh-CN" sz="2400" dirty="0"/>
          </a:p>
          <a:p>
            <a:r>
              <a:rPr lang="zh-CN" altLang="en-US" sz="2400" dirty="0"/>
              <a:t>     会导致</a:t>
            </a:r>
            <a:r>
              <a:rPr lang="en-US" altLang="zh-CN" sz="2400" dirty="0"/>
              <a:t>Full GC</a:t>
            </a:r>
          </a:p>
        </p:txBody>
      </p:sp>
      <p:sp>
        <p:nvSpPr>
          <p:cNvPr id="5" name="文本框 4">
            <a:extLst>
              <a:ext uri="{FF2B5EF4-FFF2-40B4-BE49-F238E27FC236}">
                <a16:creationId xmlns:a16="http://schemas.microsoft.com/office/drawing/2014/main" id="{5A3C2307-1B87-4CDE-B539-2EF89F58D3B8}"/>
              </a:ext>
            </a:extLst>
          </p:cNvPr>
          <p:cNvSpPr txBox="1"/>
          <p:nvPr/>
        </p:nvSpPr>
        <p:spPr>
          <a:xfrm>
            <a:off x="5786079" y="5293391"/>
            <a:ext cx="6405921" cy="307777"/>
          </a:xfrm>
          <a:prstGeom prst="rect">
            <a:avLst/>
          </a:prstGeom>
          <a:noFill/>
        </p:spPr>
        <p:txBody>
          <a:bodyPr wrap="none" rtlCol="0">
            <a:spAutoFit/>
          </a:bodyPr>
          <a:lstStyle/>
          <a:p>
            <a:r>
              <a:rPr lang="zh-CN" altLang="en-US" sz="1400" dirty="0"/>
              <a:t>解决：调小触发并发</a:t>
            </a:r>
            <a:r>
              <a:rPr lang="en-US" altLang="zh-CN" sz="1400" dirty="0"/>
              <a:t>GC</a:t>
            </a:r>
            <a:r>
              <a:rPr lang="zh-CN" altLang="en-US" sz="1400" dirty="0"/>
              <a:t>周期的</a:t>
            </a:r>
            <a:r>
              <a:rPr lang="en-US" altLang="zh-CN" sz="1400" dirty="0"/>
              <a:t>Java</a:t>
            </a:r>
            <a:r>
              <a:rPr lang="zh-CN" altLang="en-US" sz="1400" dirty="0"/>
              <a:t>堆占用阈值（默认是</a:t>
            </a:r>
            <a:r>
              <a:rPr lang="en-US" altLang="zh-CN" sz="1400" dirty="0"/>
              <a:t>45%</a:t>
            </a:r>
            <a:r>
              <a:rPr lang="zh-CN" altLang="en-US" sz="1400" dirty="0"/>
              <a:t>，在前面参数页有）</a:t>
            </a:r>
          </a:p>
        </p:txBody>
      </p:sp>
      <p:sp>
        <p:nvSpPr>
          <p:cNvPr id="6" name="文本框 5">
            <a:extLst>
              <a:ext uri="{FF2B5EF4-FFF2-40B4-BE49-F238E27FC236}">
                <a16:creationId xmlns:a16="http://schemas.microsoft.com/office/drawing/2014/main" id="{27E7A78A-F87A-45A9-B93B-E33AAEEB7A1C}"/>
              </a:ext>
            </a:extLst>
          </p:cNvPr>
          <p:cNvSpPr txBox="1"/>
          <p:nvPr/>
        </p:nvSpPr>
        <p:spPr>
          <a:xfrm>
            <a:off x="3352800" y="6135578"/>
            <a:ext cx="3021981" cy="369332"/>
          </a:xfrm>
          <a:prstGeom prst="rect">
            <a:avLst/>
          </a:prstGeom>
          <a:noFill/>
        </p:spPr>
        <p:txBody>
          <a:bodyPr wrap="none" rtlCol="0">
            <a:spAutoFit/>
          </a:bodyPr>
          <a:lstStyle/>
          <a:p>
            <a:r>
              <a:rPr lang="zh-CN" altLang="en-US" dirty="0"/>
              <a:t>解决：加大</a:t>
            </a:r>
            <a:r>
              <a:rPr lang="zh-CN" altLang="en-US" sz="1800" dirty="0"/>
              <a:t>最大</a:t>
            </a:r>
            <a:r>
              <a:rPr lang="en-US" altLang="zh-CN" sz="1800" dirty="0"/>
              <a:t>GC</a:t>
            </a:r>
            <a:r>
              <a:rPr lang="zh-CN" altLang="en-US" sz="1800" dirty="0"/>
              <a:t>停顿时间</a:t>
            </a:r>
            <a:endParaRPr lang="zh-CN" altLang="en-US" dirty="0"/>
          </a:p>
        </p:txBody>
      </p:sp>
    </p:spTree>
    <p:extLst>
      <p:ext uri="{BB962C8B-B14F-4D97-AF65-F5344CB8AC3E}">
        <p14:creationId xmlns:p14="http://schemas.microsoft.com/office/powerpoint/2010/main" val="1409432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3437"/>
          </a:xfrm>
          <a:prstGeom prst="rect">
            <a:avLst/>
          </a:prstGeom>
        </p:spPr>
      </p:pic>
    </p:spTree>
    <p:extLst>
      <p:ext uri="{BB962C8B-B14F-4D97-AF65-F5344CB8AC3E}">
        <p14:creationId xmlns:p14="http://schemas.microsoft.com/office/powerpoint/2010/main" val="2341291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50063"/>
          </a:xfrm>
          <a:prstGeom prst="rect">
            <a:avLst/>
          </a:prstGeom>
        </p:spPr>
      </p:pic>
    </p:spTree>
    <p:extLst>
      <p:ext uri="{BB962C8B-B14F-4D97-AF65-F5344CB8AC3E}">
        <p14:creationId xmlns:p14="http://schemas.microsoft.com/office/powerpoint/2010/main" val="3994100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92324"/>
          </a:xfrm>
          <a:prstGeom prst="rect">
            <a:avLst/>
          </a:prstGeom>
        </p:spPr>
      </p:pic>
      <p:sp>
        <p:nvSpPr>
          <p:cNvPr id="3" name="文本框 2">
            <a:extLst>
              <a:ext uri="{FF2B5EF4-FFF2-40B4-BE49-F238E27FC236}">
                <a16:creationId xmlns:a16="http://schemas.microsoft.com/office/drawing/2014/main" id="{0A7DA6DE-05A6-4B65-A2E5-6CC143E0B4E8}"/>
              </a:ext>
            </a:extLst>
          </p:cNvPr>
          <p:cNvSpPr txBox="1"/>
          <p:nvPr/>
        </p:nvSpPr>
        <p:spPr>
          <a:xfrm>
            <a:off x="1757680" y="2926080"/>
            <a:ext cx="7176965" cy="369332"/>
          </a:xfrm>
          <a:prstGeom prst="rect">
            <a:avLst/>
          </a:prstGeom>
          <a:noFill/>
        </p:spPr>
        <p:txBody>
          <a:bodyPr wrap="none" rtlCol="0">
            <a:spAutoFit/>
          </a:bodyPr>
          <a:lstStyle/>
          <a:p>
            <a:r>
              <a:rPr lang="zh-CN" altLang="en-US" dirty="0"/>
              <a:t>原因：年轻代</a:t>
            </a:r>
            <a:r>
              <a:rPr lang="en-US" altLang="zh-CN" dirty="0"/>
              <a:t>GC</a:t>
            </a:r>
            <a:r>
              <a:rPr lang="zh-CN" altLang="en-US" dirty="0"/>
              <a:t>是并行独占式的，所以最好让垃圾回收器自己去调节</a:t>
            </a:r>
          </a:p>
        </p:txBody>
      </p:sp>
      <p:sp>
        <p:nvSpPr>
          <p:cNvPr id="4" name="文本框 3">
            <a:extLst>
              <a:ext uri="{FF2B5EF4-FFF2-40B4-BE49-F238E27FC236}">
                <a16:creationId xmlns:a16="http://schemas.microsoft.com/office/drawing/2014/main" id="{655ED48C-019B-4883-AA5D-26A96C8D63A6}"/>
              </a:ext>
            </a:extLst>
          </p:cNvPr>
          <p:cNvSpPr txBox="1"/>
          <p:nvPr/>
        </p:nvSpPr>
        <p:spPr>
          <a:xfrm>
            <a:off x="1757680" y="5090160"/>
            <a:ext cx="10341293" cy="646331"/>
          </a:xfrm>
          <a:prstGeom prst="rect">
            <a:avLst/>
          </a:prstGeom>
          <a:noFill/>
        </p:spPr>
        <p:txBody>
          <a:bodyPr wrap="none" rtlCol="0">
            <a:spAutoFit/>
          </a:bodyPr>
          <a:lstStyle/>
          <a:p>
            <a:r>
              <a:rPr lang="zh-CN" altLang="en-US" dirty="0"/>
              <a:t>说明：暂停时间和吞吐量是此消彼长的，所以不要把暂停时间设置的太严格，不然因为这个原因引起</a:t>
            </a:r>
            <a:endParaRPr lang="en-US" altLang="zh-CN" dirty="0"/>
          </a:p>
          <a:p>
            <a:r>
              <a:rPr lang="en-US" altLang="zh-CN" dirty="0"/>
              <a:t>Full GC</a:t>
            </a:r>
            <a:r>
              <a:rPr lang="zh-CN" altLang="en-US" dirty="0"/>
              <a:t>也不太好</a:t>
            </a:r>
          </a:p>
        </p:txBody>
      </p:sp>
    </p:spTree>
    <p:extLst>
      <p:ext uri="{BB962C8B-B14F-4D97-AF65-F5344CB8AC3E}">
        <p14:creationId xmlns:p14="http://schemas.microsoft.com/office/powerpoint/2010/main" val="9014003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84355"/>
          </a:xfrm>
          <a:prstGeom prst="rect">
            <a:avLst/>
          </a:prstGeom>
        </p:spPr>
      </p:pic>
    </p:spTree>
    <p:extLst>
      <p:ext uri="{BB962C8B-B14F-4D97-AF65-F5344CB8AC3E}">
        <p14:creationId xmlns:p14="http://schemas.microsoft.com/office/powerpoint/2010/main" val="2559450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214383" cy="6858000"/>
          </a:xfrm>
          <a:prstGeom prst="rect">
            <a:avLst/>
          </a:prstGeom>
        </p:spPr>
      </p:pic>
    </p:spTree>
    <p:extLst>
      <p:ext uri="{BB962C8B-B14F-4D97-AF65-F5344CB8AC3E}">
        <p14:creationId xmlns:p14="http://schemas.microsoft.com/office/powerpoint/2010/main" val="25920690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99919"/>
          </a:xfrm>
          <a:prstGeom prst="rect">
            <a:avLst/>
          </a:prstGeom>
        </p:spPr>
      </p:pic>
    </p:spTree>
    <p:extLst>
      <p:ext uri="{BB962C8B-B14F-4D97-AF65-F5344CB8AC3E}">
        <p14:creationId xmlns:p14="http://schemas.microsoft.com/office/powerpoint/2010/main" val="31600537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95101"/>
          </a:xfrm>
          <a:prstGeom prst="rect">
            <a:avLst/>
          </a:prstGeom>
        </p:spPr>
      </p:pic>
    </p:spTree>
    <p:extLst>
      <p:ext uri="{BB962C8B-B14F-4D97-AF65-F5344CB8AC3E}">
        <p14:creationId xmlns:p14="http://schemas.microsoft.com/office/powerpoint/2010/main" val="29206527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46067"/>
          </a:xfrm>
          <a:prstGeom prst="rect">
            <a:avLst/>
          </a:prstGeom>
        </p:spPr>
      </p:pic>
    </p:spTree>
    <p:extLst>
      <p:ext uri="{BB962C8B-B14F-4D97-AF65-F5344CB8AC3E}">
        <p14:creationId xmlns:p14="http://schemas.microsoft.com/office/powerpoint/2010/main" val="42513392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44030" cy="6850063"/>
          </a:xfrm>
          <a:prstGeom prst="rect">
            <a:avLst/>
          </a:prstGeom>
        </p:spPr>
      </p:pic>
    </p:spTree>
    <p:extLst>
      <p:ext uri="{BB962C8B-B14F-4D97-AF65-F5344CB8AC3E}">
        <p14:creationId xmlns:p14="http://schemas.microsoft.com/office/powerpoint/2010/main" val="498036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238780" cy="6850063"/>
          </a:xfrm>
          <a:prstGeom prst="rect">
            <a:avLst/>
          </a:prstGeom>
        </p:spPr>
      </p:pic>
    </p:spTree>
    <p:extLst>
      <p:ext uri="{BB962C8B-B14F-4D97-AF65-F5344CB8AC3E}">
        <p14:creationId xmlns:p14="http://schemas.microsoft.com/office/powerpoint/2010/main" val="39851137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261552" cy="6858000"/>
          </a:xfrm>
          <a:prstGeom prst="rect">
            <a:avLst/>
          </a:prstGeom>
        </p:spPr>
      </p:pic>
    </p:spTree>
    <p:extLst>
      <p:ext uri="{BB962C8B-B14F-4D97-AF65-F5344CB8AC3E}">
        <p14:creationId xmlns:p14="http://schemas.microsoft.com/office/powerpoint/2010/main" val="15337099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8241" cy="6850063"/>
          </a:xfrm>
          <a:prstGeom prst="rect">
            <a:avLst/>
          </a:prstGeom>
        </p:spPr>
      </p:pic>
    </p:spTree>
    <p:extLst>
      <p:ext uri="{BB962C8B-B14F-4D97-AF65-F5344CB8AC3E}">
        <p14:creationId xmlns:p14="http://schemas.microsoft.com/office/powerpoint/2010/main" val="131926933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978</Words>
  <Application>Microsoft Office PowerPoint</Application>
  <PresentationFormat>宽屏</PresentationFormat>
  <Paragraphs>48</Paragraphs>
  <Slides>131</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131</vt:i4>
      </vt:variant>
    </vt:vector>
  </HeadingPairs>
  <TitlesOfParts>
    <vt:vector size="136" baseType="lpstr">
      <vt:lpstr>等线</vt:lpstr>
      <vt:lpstr>等线 Light</vt:lpstr>
      <vt:lpstr>楷体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郭 明</dc:creator>
  <cp:lastModifiedBy>郭 明</cp:lastModifiedBy>
  <cp:revision>33</cp:revision>
  <dcterms:created xsi:type="dcterms:W3CDTF">2021-02-22T15:58:23Z</dcterms:created>
  <dcterms:modified xsi:type="dcterms:W3CDTF">2021-03-28T05:05:44Z</dcterms:modified>
</cp:coreProperties>
</file>